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1378" r:id="rId2"/>
    <p:sldId id="1391" r:id="rId3"/>
    <p:sldId id="1376" r:id="rId4"/>
    <p:sldId id="1377" r:id="rId5"/>
    <p:sldId id="1392" r:id="rId6"/>
    <p:sldId id="1393" r:id="rId7"/>
    <p:sldId id="1380" r:id="rId8"/>
    <p:sldId id="1385" r:id="rId9"/>
    <p:sldId id="1402" r:id="rId10"/>
    <p:sldId id="1394" r:id="rId11"/>
    <p:sldId id="1395" r:id="rId12"/>
    <p:sldId id="1389" r:id="rId13"/>
    <p:sldId id="1398" r:id="rId14"/>
    <p:sldId id="1403" r:id="rId15"/>
    <p:sldId id="139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" userDrawn="1">
          <p15:clr>
            <a:srgbClr val="A4A3A4"/>
          </p15:clr>
        </p15:guide>
        <p15:guide id="2" pos="39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arzberg" initials="p" lastIdx="1" clrIdx="0"/>
  <p:cmAuthor id="1" name="Quan, Guocong" initials="QG" lastIdx="1" clrIdx="1">
    <p:extLst>
      <p:ext uri="{19B8F6BF-5375-455C-9EA6-DF929625EA0E}">
        <p15:presenceInfo xmlns:p15="http://schemas.microsoft.com/office/powerpoint/2012/main" userId="S::quan.72@buckeyemail.osu.edu::4503b0a7-733e-44bc-aab4-35fa8a0e75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BFBFBF"/>
    <a:srgbClr val="666666"/>
    <a:srgbClr val="BB0000"/>
    <a:srgbClr val="1F497D"/>
    <a:srgbClr val="37FF6C"/>
    <a:srgbClr val="8FD6B6"/>
    <a:srgbClr val="000000"/>
    <a:srgbClr val="005EA4"/>
    <a:srgbClr val="60AB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382016-5A0A-496D-AA82-BA1653762E70}" v="28" dt="2026-06-18T13:55:23.570"/>
  </p1510:revLst>
</p1510:revInfo>
</file>

<file path=ppt/tableStyles.xml><?xml version="1.0" encoding="utf-8"?>
<a:tblStyleLst xmlns:a="http://schemas.openxmlformats.org/drawingml/2006/main" def="{5C22544A-7EE6-4342-B048-85BDC9FD1C3A}"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89" autoAdjust="0"/>
    <p:restoredTop sz="76395" autoAdjust="0"/>
  </p:normalViewPr>
  <p:slideViewPr>
    <p:cSldViewPr>
      <p:cViewPr varScale="1">
        <p:scale>
          <a:sx n="74" d="100"/>
          <a:sy n="74" d="100"/>
        </p:scale>
        <p:origin x="1282" y="22"/>
      </p:cViewPr>
      <p:guideLst>
        <p:guide orient="horz" pos="384"/>
        <p:guide pos="3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2604"/>
    </p:cViewPr>
  </p:sorterViewPr>
  <p:notesViewPr>
    <p:cSldViewPr>
      <p:cViewPr varScale="1">
        <p:scale>
          <a:sx n="82" d="100"/>
          <a:sy n="82" d="100"/>
        </p:scale>
        <p:origin x="38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ue Zheng" userId="c769f9712c9915ca" providerId="LiveId" clId="{29CFE622-95B0-433F-91A4-889EE0E863BC}"/>
    <pc:docChg chg="undo custSel addSld delSld modSld sldOrd">
      <pc:chgData name="Xue Zheng" userId="c769f9712c9915ca" providerId="LiveId" clId="{29CFE622-95B0-433F-91A4-889EE0E863BC}" dt="2026-06-18T13:56:37.631" v="143" actId="47"/>
      <pc:docMkLst>
        <pc:docMk/>
      </pc:docMkLst>
      <pc:sldChg chg="modSp mod">
        <pc:chgData name="Xue Zheng" userId="c769f9712c9915ca" providerId="LiveId" clId="{29CFE622-95B0-433F-91A4-889EE0E863BC}" dt="2026-06-18T13:11:44.942" v="9" actId="207"/>
        <pc:sldMkLst>
          <pc:docMk/>
          <pc:sldMk cId="1251117247" sldId="1376"/>
        </pc:sldMkLst>
        <pc:spChg chg="mod">
          <ac:chgData name="Xue Zheng" userId="c769f9712c9915ca" providerId="LiveId" clId="{29CFE622-95B0-433F-91A4-889EE0E863BC}" dt="2026-06-18T13:11:44.942" v="9" actId="207"/>
          <ac:spMkLst>
            <pc:docMk/>
            <pc:sldMk cId="1251117247" sldId="1376"/>
            <ac:spMk id="3" creationId="{557F2AE1-7FC9-F478-D40B-2E334C4DA9E8}"/>
          </ac:spMkLst>
        </pc:spChg>
      </pc:sldChg>
      <pc:sldChg chg="modSp mod">
        <pc:chgData name="Xue Zheng" userId="c769f9712c9915ca" providerId="LiveId" clId="{29CFE622-95B0-433F-91A4-889EE0E863BC}" dt="2026-06-18T13:12:34.723" v="10" actId="207"/>
        <pc:sldMkLst>
          <pc:docMk/>
          <pc:sldMk cId="2000207636" sldId="1377"/>
        </pc:sldMkLst>
        <pc:spChg chg="mod">
          <ac:chgData name="Xue Zheng" userId="c769f9712c9915ca" providerId="LiveId" clId="{29CFE622-95B0-433F-91A4-889EE0E863BC}" dt="2026-06-18T13:12:34.723" v="10" actId="207"/>
          <ac:spMkLst>
            <pc:docMk/>
            <pc:sldMk cId="2000207636" sldId="1377"/>
            <ac:spMk id="3" creationId="{D24DC199-FB00-A86E-673C-39C8248D364C}"/>
          </ac:spMkLst>
        </pc:spChg>
      </pc:sldChg>
      <pc:sldChg chg="addSp modSp mod">
        <pc:chgData name="Xue Zheng" userId="c769f9712c9915ca" providerId="LiveId" clId="{29CFE622-95B0-433F-91A4-889EE0E863BC}" dt="2026-06-18T13:14:30.322" v="13" actId="1076"/>
        <pc:sldMkLst>
          <pc:docMk/>
          <pc:sldMk cId="894631239" sldId="1380"/>
        </pc:sldMkLst>
        <pc:picChg chg="add mod">
          <ac:chgData name="Xue Zheng" userId="c769f9712c9915ca" providerId="LiveId" clId="{29CFE622-95B0-433F-91A4-889EE0E863BC}" dt="2026-06-18T13:14:30.322" v="13" actId="1076"/>
          <ac:picMkLst>
            <pc:docMk/>
            <pc:sldMk cId="894631239" sldId="1380"/>
            <ac:picMk id="4" creationId="{ECE78CF9-593D-6873-E4B5-3AD88D3F1961}"/>
          </ac:picMkLst>
        </pc:picChg>
      </pc:sldChg>
      <pc:sldChg chg="addSp modSp mod">
        <pc:chgData name="Xue Zheng" userId="c769f9712c9915ca" providerId="LiveId" clId="{29CFE622-95B0-433F-91A4-889EE0E863BC}" dt="2026-06-18T13:09:24.389" v="8" actId="207"/>
        <pc:sldMkLst>
          <pc:docMk/>
          <pc:sldMk cId="882340548" sldId="1391"/>
        </pc:sldMkLst>
        <pc:spChg chg="mod">
          <ac:chgData name="Xue Zheng" userId="c769f9712c9915ca" providerId="LiveId" clId="{29CFE622-95B0-433F-91A4-889EE0E863BC}" dt="2026-06-18T13:08:20.731" v="0" actId="207"/>
          <ac:spMkLst>
            <pc:docMk/>
            <pc:sldMk cId="882340548" sldId="1391"/>
            <ac:spMk id="3" creationId="{438E26D6-0FE2-DEC4-D39B-14D418B8E086}"/>
          </ac:spMkLst>
        </pc:spChg>
        <pc:picChg chg="add mod">
          <ac:chgData name="Xue Zheng" userId="c769f9712c9915ca" providerId="LiveId" clId="{29CFE622-95B0-433F-91A4-889EE0E863BC}" dt="2026-06-18T13:09:24.389" v="8" actId="207"/>
          <ac:picMkLst>
            <pc:docMk/>
            <pc:sldMk cId="882340548" sldId="1391"/>
            <ac:picMk id="5" creationId="{D67623A1-9F95-BE44-B216-2853203B8D3D}"/>
          </ac:picMkLst>
        </pc:picChg>
        <pc:picChg chg="add mod">
          <ac:chgData name="Xue Zheng" userId="c769f9712c9915ca" providerId="LiveId" clId="{29CFE622-95B0-433F-91A4-889EE0E863BC}" dt="2026-06-18T13:09:19.922" v="7" actId="207"/>
          <ac:picMkLst>
            <pc:docMk/>
            <pc:sldMk cId="882340548" sldId="1391"/>
            <ac:picMk id="6" creationId="{288B68DB-A3B9-4B2B-EBDC-4977EC56671F}"/>
          </ac:picMkLst>
        </pc:picChg>
      </pc:sldChg>
      <pc:sldChg chg="modSp mod">
        <pc:chgData name="Xue Zheng" userId="c769f9712c9915ca" providerId="LiveId" clId="{29CFE622-95B0-433F-91A4-889EE0E863BC}" dt="2026-06-18T13:13:12.095" v="11" actId="207"/>
        <pc:sldMkLst>
          <pc:docMk/>
          <pc:sldMk cId="578547645" sldId="1392"/>
        </pc:sldMkLst>
        <pc:spChg chg="mod">
          <ac:chgData name="Xue Zheng" userId="c769f9712c9915ca" providerId="LiveId" clId="{29CFE622-95B0-433F-91A4-889EE0E863BC}" dt="2026-06-18T13:13:12.095" v="11" actId="207"/>
          <ac:spMkLst>
            <pc:docMk/>
            <pc:sldMk cId="578547645" sldId="1392"/>
            <ac:spMk id="3" creationId="{365DE70A-1A1A-4EDA-A885-EF50FD624D2A}"/>
          </ac:spMkLst>
        </pc:spChg>
      </pc:sldChg>
      <pc:sldChg chg="modSp mod">
        <pc:chgData name="Xue Zheng" userId="c769f9712c9915ca" providerId="LiveId" clId="{29CFE622-95B0-433F-91A4-889EE0E863BC}" dt="2026-06-18T13:46:30.974" v="93" actId="27636"/>
        <pc:sldMkLst>
          <pc:docMk/>
          <pc:sldMk cId="243080724" sldId="1395"/>
        </pc:sldMkLst>
        <pc:spChg chg="mod">
          <ac:chgData name="Xue Zheng" userId="c769f9712c9915ca" providerId="LiveId" clId="{29CFE622-95B0-433F-91A4-889EE0E863BC}" dt="2026-06-18T13:46:30.974" v="93" actId="27636"/>
          <ac:spMkLst>
            <pc:docMk/>
            <pc:sldMk cId="243080724" sldId="1395"/>
            <ac:spMk id="3" creationId="{7A95B89D-426B-EEB8-28C3-26103A7F5E71}"/>
          </ac:spMkLst>
        </pc:spChg>
      </pc:sldChg>
      <pc:sldChg chg="del">
        <pc:chgData name="Xue Zheng" userId="c769f9712c9915ca" providerId="LiveId" clId="{29CFE622-95B0-433F-91A4-889EE0E863BC}" dt="2026-06-18T13:56:37.631" v="143" actId="47"/>
        <pc:sldMkLst>
          <pc:docMk/>
          <pc:sldMk cId="1919743501" sldId="1397"/>
        </pc:sldMkLst>
      </pc:sldChg>
      <pc:sldChg chg="modSp del mod">
        <pc:chgData name="Xue Zheng" userId="c769f9712c9915ca" providerId="LiveId" clId="{29CFE622-95B0-433F-91A4-889EE0E863BC}" dt="2026-06-18T13:56:34.379" v="142" actId="47"/>
        <pc:sldMkLst>
          <pc:docMk/>
          <pc:sldMk cId="4225806612" sldId="1399"/>
        </pc:sldMkLst>
        <pc:spChg chg="mod">
          <ac:chgData name="Xue Zheng" userId="c769f9712c9915ca" providerId="LiveId" clId="{29CFE622-95B0-433F-91A4-889EE0E863BC}" dt="2026-06-18T13:46:23.210" v="91" actId="27636"/>
          <ac:spMkLst>
            <pc:docMk/>
            <pc:sldMk cId="4225806612" sldId="1399"/>
            <ac:spMk id="3" creationId="{7A95B89D-426B-EEB8-28C3-26103A7F5E71}"/>
          </ac:spMkLst>
        </pc:spChg>
      </pc:sldChg>
      <pc:sldChg chg="del">
        <pc:chgData name="Xue Zheng" userId="c769f9712c9915ca" providerId="LiveId" clId="{29CFE622-95B0-433F-91A4-889EE0E863BC}" dt="2026-06-18T13:56:32.234" v="141" actId="47"/>
        <pc:sldMkLst>
          <pc:docMk/>
          <pc:sldMk cId="3863881679" sldId="1400"/>
        </pc:sldMkLst>
      </pc:sldChg>
      <pc:sldChg chg="del">
        <pc:chgData name="Xue Zheng" userId="c769f9712c9915ca" providerId="LiveId" clId="{29CFE622-95B0-433F-91A4-889EE0E863BC}" dt="2026-06-18T13:46:17.179" v="89" actId="47"/>
        <pc:sldMkLst>
          <pc:docMk/>
          <pc:sldMk cId="2826643658" sldId="1401"/>
        </pc:sldMkLst>
      </pc:sldChg>
      <pc:sldChg chg="addSp delSp modSp new mod modClrScheme chgLayout">
        <pc:chgData name="Xue Zheng" userId="c769f9712c9915ca" providerId="LiveId" clId="{29CFE622-95B0-433F-91A4-889EE0E863BC}" dt="2026-06-18T13:20:25.126" v="76" actId="27636"/>
        <pc:sldMkLst>
          <pc:docMk/>
          <pc:sldMk cId="4172680466" sldId="1402"/>
        </pc:sldMkLst>
        <pc:spChg chg="del">
          <ac:chgData name="Xue Zheng" userId="c769f9712c9915ca" providerId="LiveId" clId="{29CFE622-95B0-433F-91A4-889EE0E863BC}" dt="2026-06-18T13:16:49.556" v="28" actId="26606"/>
          <ac:spMkLst>
            <pc:docMk/>
            <pc:sldMk cId="4172680466" sldId="1402"/>
            <ac:spMk id="2" creationId="{CF86709B-1F57-8ED2-7FBE-590344D50D09}"/>
          </ac:spMkLst>
        </pc:spChg>
        <pc:spChg chg="mod">
          <ac:chgData name="Xue Zheng" userId="c769f9712c9915ca" providerId="LiveId" clId="{29CFE622-95B0-433F-91A4-889EE0E863BC}" dt="2026-06-18T13:20:25.126" v="76" actId="27636"/>
          <ac:spMkLst>
            <pc:docMk/>
            <pc:sldMk cId="4172680466" sldId="1402"/>
            <ac:spMk id="3" creationId="{4A76C1B3-B3AB-FDF3-C855-AE7928E0EE51}"/>
          </ac:spMkLst>
        </pc:spChg>
        <pc:spChg chg="add mod">
          <ac:chgData name="Xue Zheng" userId="c769f9712c9915ca" providerId="LiveId" clId="{29CFE622-95B0-433F-91A4-889EE0E863BC}" dt="2026-06-18T13:18:49.644" v="66" actId="20577"/>
          <ac:spMkLst>
            <pc:docMk/>
            <pc:sldMk cId="4172680466" sldId="1402"/>
            <ac:spMk id="9" creationId="{9B68E1AA-0303-90D5-7667-9B28AB0BF42C}"/>
          </ac:spMkLst>
        </pc:spChg>
        <pc:spChg chg="add mod">
          <ac:chgData name="Xue Zheng" userId="c769f9712c9915ca" providerId="LiveId" clId="{29CFE622-95B0-433F-91A4-889EE0E863BC}" dt="2026-06-18T13:16:56.540" v="30"/>
          <ac:spMkLst>
            <pc:docMk/>
            <pc:sldMk cId="4172680466" sldId="1402"/>
            <ac:spMk id="11" creationId="{1018747F-4537-C6B5-BB3B-FDACBC1D4ECC}"/>
          </ac:spMkLst>
        </pc:spChg>
        <pc:spChg chg="add mod">
          <ac:chgData name="Xue Zheng" userId="c769f9712c9915ca" providerId="LiveId" clId="{29CFE622-95B0-433F-91A4-889EE0E863BC}" dt="2026-06-18T13:18:19.216" v="45"/>
          <ac:spMkLst>
            <pc:docMk/>
            <pc:sldMk cId="4172680466" sldId="1402"/>
            <ac:spMk id="13" creationId="{3123FA8E-D63A-0F6C-F7AA-EBA9C5AA243C}"/>
          </ac:spMkLst>
        </pc:spChg>
        <pc:graphicFrameChg chg="add mod modGraphic">
          <ac:chgData name="Xue Zheng" userId="c769f9712c9915ca" providerId="LiveId" clId="{29CFE622-95B0-433F-91A4-889EE0E863BC}" dt="2026-06-18T13:17:10.124" v="40" actId="20577"/>
          <ac:graphicFrameMkLst>
            <pc:docMk/>
            <pc:sldMk cId="4172680466" sldId="1402"/>
            <ac:graphicFrameMk id="4" creationId="{C9D0FBF1-9DC1-27C7-251D-029FB5993839}"/>
          </ac:graphicFrameMkLst>
        </pc:graphicFrameChg>
      </pc:sldChg>
      <pc:sldChg chg="add del">
        <pc:chgData name="Xue Zheng" userId="c769f9712c9915ca" providerId="LiveId" clId="{29CFE622-95B0-433F-91A4-889EE0E863BC}" dt="2026-06-18T13:20:31.189" v="77" actId="2696"/>
        <pc:sldMkLst>
          <pc:docMk/>
          <pc:sldMk cId="274811598" sldId="1403"/>
        </pc:sldMkLst>
      </pc:sldChg>
      <pc:sldChg chg="new del">
        <pc:chgData name="Xue Zheng" userId="c769f9712c9915ca" providerId="LiveId" clId="{29CFE622-95B0-433F-91A4-889EE0E863BC}" dt="2026-06-18T13:20:08.167" v="71" actId="2696"/>
        <pc:sldMkLst>
          <pc:docMk/>
          <pc:sldMk cId="463014838" sldId="1403"/>
        </pc:sldMkLst>
      </pc:sldChg>
      <pc:sldChg chg="modSp new del mod">
        <pc:chgData name="Xue Zheng" userId="c769f9712c9915ca" providerId="LiveId" clId="{29CFE622-95B0-433F-91A4-889EE0E863BC}" dt="2026-06-18T13:15:37.091" v="20" actId="2696"/>
        <pc:sldMkLst>
          <pc:docMk/>
          <pc:sldMk cId="1069834788" sldId="1403"/>
        </pc:sldMkLst>
        <pc:spChg chg="mod">
          <ac:chgData name="Xue Zheng" userId="c769f9712c9915ca" providerId="LiveId" clId="{29CFE622-95B0-433F-91A4-889EE0E863BC}" dt="2026-06-18T13:15:25.981" v="19" actId="5793"/>
          <ac:spMkLst>
            <pc:docMk/>
            <pc:sldMk cId="1069834788" sldId="1403"/>
            <ac:spMk id="3" creationId="{C3FE482E-7433-4E0F-5373-7DFE6FB62E1C}"/>
          </ac:spMkLst>
        </pc:spChg>
      </pc:sldChg>
      <pc:sldChg chg="addSp delSp modSp new mod ord modClrScheme chgLayout">
        <pc:chgData name="Xue Zheng" userId="c769f9712c9915ca" providerId="LiveId" clId="{29CFE622-95B0-433F-91A4-889EE0E863BC}" dt="2026-06-18T13:56:08.969" v="140"/>
        <pc:sldMkLst>
          <pc:docMk/>
          <pc:sldMk cId="1104674636" sldId="1403"/>
        </pc:sldMkLst>
        <pc:spChg chg="mod">
          <ac:chgData name="Xue Zheng" userId="c769f9712c9915ca" providerId="LiveId" clId="{29CFE622-95B0-433F-91A4-889EE0E863BC}" dt="2026-06-18T13:53:12.199" v="116" actId="26606"/>
          <ac:spMkLst>
            <pc:docMk/>
            <pc:sldMk cId="1104674636" sldId="1403"/>
            <ac:spMk id="2" creationId="{28E539E2-9661-1CF7-8D03-4F59E5240F70}"/>
          </ac:spMkLst>
        </pc:spChg>
        <pc:spChg chg="add del">
          <ac:chgData name="Xue Zheng" userId="c769f9712c9915ca" providerId="LiveId" clId="{29CFE622-95B0-433F-91A4-889EE0E863BC}" dt="2026-06-18T13:52:53.679" v="112" actId="26606"/>
          <ac:spMkLst>
            <pc:docMk/>
            <pc:sldMk cId="1104674636" sldId="1403"/>
            <ac:spMk id="3" creationId="{211E53EC-F942-36FE-20D7-4B175F28160F}"/>
          </ac:spMkLst>
        </pc:spChg>
        <pc:spChg chg="add del mod">
          <ac:chgData name="Xue Zheng" userId="c769f9712c9915ca" providerId="LiveId" clId="{29CFE622-95B0-433F-91A4-889EE0E863BC}" dt="2026-06-18T13:52:53.679" v="112" actId="26606"/>
          <ac:spMkLst>
            <pc:docMk/>
            <pc:sldMk cId="1104674636" sldId="1403"/>
            <ac:spMk id="4" creationId="{F5409B1B-50E6-D7DC-1216-8FCB9CB11905}"/>
          </ac:spMkLst>
        </pc:spChg>
        <pc:spChg chg="add del">
          <ac:chgData name="Xue Zheng" userId="c769f9712c9915ca" providerId="LiveId" clId="{29CFE622-95B0-433F-91A4-889EE0E863BC}" dt="2026-06-18T13:52:53.679" v="112" actId="26606"/>
          <ac:spMkLst>
            <pc:docMk/>
            <pc:sldMk cId="1104674636" sldId="1403"/>
            <ac:spMk id="5" creationId="{71713BDC-3521-232C-382C-6CC79EDDD78A}"/>
          </ac:spMkLst>
        </pc:spChg>
        <pc:spChg chg="del">
          <ac:chgData name="Xue Zheng" userId="c769f9712c9915ca" providerId="LiveId" clId="{29CFE622-95B0-433F-91A4-889EE0E863BC}" dt="2026-06-18T13:52:48.792" v="108" actId="22"/>
          <ac:spMkLst>
            <pc:docMk/>
            <pc:sldMk cId="1104674636" sldId="1403"/>
            <ac:spMk id="6" creationId="{6D7F6CC9-280E-53C6-B153-2EF7A34C8694}"/>
          </ac:spMkLst>
        </pc:spChg>
        <pc:spChg chg="add mod">
          <ac:chgData name="Xue Zheng" userId="c769f9712c9915ca" providerId="LiveId" clId="{29CFE622-95B0-433F-91A4-889EE0E863BC}" dt="2026-06-18T13:51:26.146" v="105"/>
          <ac:spMkLst>
            <pc:docMk/>
            <pc:sldMk cId="1104674636" sldId="1403"/>
            <ac:spMk id="7" creationId="{99A9D07F-FBEC-45EB-E555-2CE663E94D55}"/>
          </ac:spMkLst>
        </pc:spChg>
        <pc:spChg chg="add del mod">
          <ac:chgData name="Xue Zheng" userId="c769f9712c9915ca" providerId="LiveId" clId="{29CFE622-95B0-433F-91A4-889EE0E863BC}" dt="2026-06-18T13:51:59.905" v="107" actId="478"/>
          <ac:spMkLst>
            <pc:docMk/>
            <pc:sldMk cId="1104674636" sldId="1403"/>
            <ac:spMk id="8" creationId="{8B21C955-BB1D-9CE5-2D52-DED115534B46}"/>
          </ac:spMkLst>
        </pc:spChg>
        <pc:spChg chg="add mod">
          <ac:chgData name="Xue Zheng" userId="c769f9712c9915ca" providerId="LiveId" clId="{29CFE622-95B0-433F-91A4-889EE0E863BC}" dt="2026-06-18T13:55:32.668" v="135" actId="1076"/>
          <ac:spMkLst>
            <pc:docMk/>
            <pc:sldMk cId="1104674636" sldId="1403"/>
            <ac:spMk id="12" creationId="{50C33217-CAAF-4FBE-B48B-E66EC08E9435}"/>
          </ac:spMkLst>
        </pc:spChg>
        <pc:spChg chg="add mod">
          <ac:chgData name="Xue Zheng" userId="c769f9712c9915ca" providerId="LiveId" clId="{29CFE622-95B0-433F-91A4-889EE0E863BC}" dt="2026-06-18T13:55:39.823" v="136" actId="255"/>
          <ac:spMkLst>
            <pc:docMk/>
            <pc:sldMk cId="1104674636" sldId="1403"/>
            <ac:spMk id="14" creationId="{8DF5D785-ED99-1919-3A71-2EE7B7ADC6C7}"/>
          </ac:spMkLst>
        </pc:spChg>
        <pc:spChg chg="add del mod">
          <ac:chgData name="Xue Zheng" userId="c769f9712c9915ca" providerId="LiveId" clId="{29CFE622-95B0-433F-91A4-889EE0E863BC}" dt="2026-06-18T13:52:53.679" v="111" actId="26606"/>
          <ac:spMkLst>
            <pc:docMk/>
            <pc:sldMk cId="1104674636" sldId="1403"/>
            <ac:spMk id="15" creationId="{36393D1C-CDA8-E3E6-937C-6882340CD171}"/>
          </ac:spMkLst>
        </pc:spChg>
        <pc:spChg chg="add del mod">
          <ac:chgData name="Xue Zheng" userId="c769f9712c9915ca" providerId="LiveId" clId="{29CFE622-95B0-433F-91A4-889EE0E863BC}" dt="2026-06-18T13:53:12.199" v="116" actId="26606"/>
          <ac:spMkLst>
            <pc:docMk/>
            <pc:sldMk cId="1104674636" sldId="1403"/>
            <ac:spMk id="16" creationId="{61A34A24-4B33-4C21-4B9B-6E3568DFE100}"/>
          </ac:spMkLst>
        </pc:spChg>
        <pc:spChg chg="add del mod">
          <ac:chgData name="Xue Zheng" userId="c769f9712c9915ca" providerId="LiveId" clId="{29CFE622-95B0-433F-91A4-889EE0E863BC}" dt="2026-06-18T13:53:06.666" v="113"/>
          <ac:spMkLst>
            <pc:docMk/>
            <pc:sldMk cId="1104674636" sldId="1403"/>
            <ac:spMk id="17" creationId="{2C20FEC8-8A75-018D-AAFA-F8B92B16DB82}"/>
          </ac:spMkLst>
        </pc:spChg>
        <pc:spChg chg="add del mod">
          <ac:chgData name="Xue Zheng" userId="c769f9712c9915ca" providerId="LiveId" clId="{29CFE622-95B0-433F-91A4-889EE0E863BC}" dt="2026-06-18T13:53:12.199" v="116" actId="26606"/>
          <ac:spMkLst>
            <pc:docMk/>
            <pc:sldMk cId="1104674636" sldId="1403"/>
            <ac:spMk id="18" creationId="{A0FE366A-2F39-9B35-E822-5C92D9078A2B}"/>
          </ac:spMkLst>
        </pc:spChg>
        <pc:graphicFrameChg chg="add mod ord modGraphic">
          <ac:chgData name="Xue Zheng" userId="c769f9712c9915ca" providerId="LiveId" clId="{29CFE622-95B0-433F-91A4-889EE0E863BC}" dt="2026-06-18T13:55:29.871" v="134" actId="1076"/>
          <ac:graphicFrameMkLst>
            <pc:docMk/>
            <pc:sldMk cId="1104674636" sldId="1403"/>
            <ac:graphicFrameMk id="11" creationId="{7C878A4E-3C81-1278-325E-FBE23CC2354F}"/>
          </ac:graphicFrameMkLst>
        </pc:graphicFrameChg>
        <pc:picChg chg="add mod ord">
          <ac:chgData name="Xue Zheng" userId="c769f9712c9915ca" providerId="LiveId" clId="{29CFE622-95B0-433F-91A4-889EE0E863BC}" dt="2026-06-18T13:55:44.718" v="137" actId="1076"/>
          <ac:picMkLst>
            <pc:docMk/>
            <pc:sldMk cId="1104674636" sldId="1403"/>
            <ac:picMk id="10" creationId="{C2AA470F-4B39-D797-2CE1-82B391916752}"/>
          </ac:picMkLst>
        </pc:picChg>
        <pc:picChg chg="add mod">
          <ac:chgData name="Xue Zheng" userId="c769f9712c9915ca" providerId="LiveId" clId="{29CFE622-95B0-433F-91A4-889EE0E863BC}" dt="2026-06-18T13:55:47.515" v="138" actId="1076"/>
          <ac:picMkLst>
            <pc:docMk/>
            <pc:sldMk cId="1104674636" sldId="1403"/>
            <ac:picMk id="19" creationId="{017F5F34-04BB-663D-174D-D984D3B07ACE}"/>
          </ac:picMkLst>
        </pc:picChg>
      </pc:sldChg>
      <pc:sldChg chg="modSp new del mod">
        <pc:chgData name="Xue Zheng" userId="c769f9712c9915ca" providerId="LiveId" clId="{29CFE622-95B0-433F-91A4-889EE0E863BC}" dt="2026-06-18T13:25:36.837" v="88" actId="47"/>
        <pc:sldMkLst>
          <pc:docMk/>
          <pc:sldMk cId="2335692648" sldId="1403"/>
        </pc:sldMkLst>
        <pc:spChg chg="mod">
          <ac:chgData name="Xue Zheng" userId="c769f9712c9915ca" providerId="LiveId" clId="{29CFE622-95B0-433F-91A4-889EE0E863BC}" dt="2026-06-18T13:24:38.083" v="82"/>
          <ac:spMkLst>
            <pc:docMk/>
            <pc:sldMk cId="2335692648" sldId="1403"/>
            <ac:spMk id="2" creationId="{B1C6C883-AA82-D40C-B491-3D72DA21C16E}"/>
          </ac:spMkLst>
        </pc:spChg>
        <pc:spChg chg="mod">
          <ac:chgData name="Xue Zheng" userId="c769f9712c9915ca" providerId="LiveId" clId="{29CFE622-95B0-433F-91A4-889EE0E863BC}" dt="2026-06-18T13:25:12.641" v="87"/>
          <ac:spMkLst>
            <pc:docMk/>
            <pc:sldMk cId="2335692648" sldId="1403"/>
            <ac:spMk id="6" creationId="{36E820FF-764B-CCB7-4FE5-B884EA50D0C5}"/>
          </ac:spMkLst>
        </pc:spChg>
      </pc:sldChg>
      <pc:sldChg chg="modSp new del">
        <pc:chgData name="Xue Zheng" userId="c769f9712c9915ca" providerId="LiveId" clId="{29CFE622-95B0-433F-91A4-889EE0E863BC}" dt="2026-06-18T13:22:38.084" v="80" actId="47"/>
        <pc:sldMkLst>
          <pc:docMk/>
          <pc:sldMk cId="2567953237" sldId="1403"/>
        </pc:sldMkLst>
        <pc:spChg chg="mod">
          <ac:chgData name="Xue Zheng" userId="c769f9712c9915ca" providerId="LiveId" clId="{29CFE622-95B0-433F-91A4-889EE0E863BC}" dt="2026-06-18T13:21:30.955" v="79"/>
          <ac:spMkLst>
            <pc:docMk/>
            <pc:sldMk cId="2567953237" sldId="1403"/>
            <ac:spMk id="2" creationId="{B03F3467-A90B-B63D-42E1-5B20C8B346C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6964"/>
          </a:xfrm>
          <a:prstGeom prst="rect">
            <a:avLst/>
          </a:prstGeom>
        </p:spPr>
        <p:txBody>
          <a:bodyPr vert="horz" lIns="91043" tIns="45521" rIns="91043" bIns="4552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56964"/>
          </a:xfrm>
          <a:prstGeom prst="rect">
            <a:avLst/>
          </a:prstGeom>
        </p:spPr>
        <p:txBody>
          <a:bodyPr vert="horz" lIns="91043" tIns="45521" rIns="91043" bIns="45521" rtlCol="0"/>
          <a:lstStyle>
            <a:lvl1pPr algn="r">
              <a:defRPr sz="1200"/>
            </a:lvl1pPr>
          </a:lstStyle>
          <a:p>
            <a:fld id="{74CD354E-93DA-411A-A245-EB7E3455F87F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685461"/>
            <a:ext cx="2971800" cy="456964"/>
          </a:xfrm>
          <a:prstGeom prst="rect">
            <a:avLst/>
          </a:prstGeom>
        </p:spPr>
        <p:txBody>
          <a:bodyPr vert="horz" lIns="91043" tIns="45521" rIns="91043" bIns="4552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4" y="8685461"/>
            <a:ext cx="2971800" cy="456964"/>
          </a:xfrm>
          <a:prstGeom prst="rect">
            <a:avLst/>
          </a:prstGeom>
        </p:spPr>
        <p:txBody>
          <a:bodyPr vert="horz" lIns="91043" tIns="45521" rIns="91043" bIns="45521" rtlCol="0" anchor="b"/>
          <a:lstStyle>
            <a:lvl1pPr algn="r">
              <a:defRPr sz="1200"/>
            </a:lvl1pPr>
          </a:lstStyle>
          <a:p>
            <a:fld id="{9444DE79-A8E5-443D-9B28-50F370EC2F5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300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57200"/>
          </a:xfrm>
          <a:prstGeom prst="rect">
            <a:avLst/>
          </a:prstGeom>
        </p:spPr>
        <p:txBody>
          <a:bodyPr vert="horz" lIns="91043" tIns="45521" rIns="91043" bIns="4552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57200"/>
          </a:xfrm>
          <a:prstGeom prst="rect">
            <a:avLst/>
          </a:prstGeom>
        </p:spPr>
        <p:txBody>
          <a:bodyPr vert="horz" lIns="91043" tIns="45521" rIns="91043" bIns="45521" rtlCol="0"/>
          <a:lstStyle>
            <a:lvl1pPr algn="r">
              <a:defRPr sz="1200"/>
            </a:lvl1pPr>
          </a:lstStyle>
          <a:p>
            <a:fld id="{64F47E2D-5257-4184-9EEE-AC43BAD2E45B}" type="datetimeFigureOut">
              <a:rPr lang="en-US" smtClean="0"/>
              <a:pPr/>
              <a:t>6/18/2026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4213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43" tIns="45521" rIns="91043" bIns="4552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1"/>
            <a:ext cx="5486400" cy="4114800"/>
          </a:xfrm>
          <a:prstGeom prst="rect">
            <a:avLst/>
          </a:prstGeom>
        </p:spPr>
        <p:txBody>
          <a:bodyPr vert="horz" lIns="91043" tIns="45521" rIns="91043" bIns="4552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685214"/>
            <a:ext cx="2971800" cy="457200"/>
          </a:xfrm>
          <a:prstGeom prst="rect">
            <a:avLst/>
          </a:prstGeom>
        </p:spPr>
        <p:txBody>
          <a:bodyPr vert="horz" lIns="91043" tIns="45521" rIns="91043" bIns="4552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4" y="8685214"/>
            <a:ext cx="2971800" cy="457200"/>
          </a:xfrm>
          <a:prstGeom prst="rect">
            <a:avLst/>
          </a:prstGeom>
        </p:spPr>
        <p:txBody>
          <a:bodyPr vert="horz" lIns="91043" tIns="45521" rIns="91043" bIns="45521" rtlCol="0" anchor="b"/>
          <a:lstStyle>
            <a:lvl1pPr algn="r">
              <a:defRPr sz="1200"/>
            </a:lvl1pPr>
          </a:lstStyle>
          <a:p>
            <a:fld id="{BEFD28B8-678F-4F26-B6AC-5DCEFDBC113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9034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let's start with some basic knowledge in probability and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D28B8-678F-4F26-B6AC-5DCEFDBC11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212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Random and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D28B8-678F-4F26-B6AC-5DCEFDBC11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125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Sample space a set of all possible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D28B8-678F-4F26-B6AC-5DCEFDBC113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41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1. 0.4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2. 0.4x0.9+0.6x0.5=0.66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3. 0.9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4. 0.4x0.9/0.66  0.55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D28B8-678F-4F26-B6AC-5DCEFDBC113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7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FD28B8-678F-4F26-B6AC-5DCEFDBC113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852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46273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29551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21234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10085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41669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48930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2323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Calibri" panose="020F0502020204030204" pitchFamily="34" charset="0"/>
              </a:defRPr>
            </a:lvl1pPr>
            <a:lvl2pPr>
              <a:defRPr baseline="0">
                <a:latin typeface="Calibri" panose="020F0502020204030204" pitchFamily="34" charset="0"/>
              </a:defRPr>
            </a:lvl2pPr>
            <a:lvl3pPr>
              <a:defRPr baseline="0">
                <a:latin typeface="Calibri" panose="020F0502020204030204" pitchFamily="34" charset="0"/>
              </a:defRPr>
            </a:lvl3pPr>
            <a:lvl4pPr>
              <a:defRPr baseline="0">
                <a:latin typeface="Calibri" panose="020F0502020204030204" pitchFamily="34" charset="0"/>
              </a:defRPr>
            </a:lvl4pPr>
            <a:lvl5pPr>
              <a:defRPr baseline="0">
                <a:latin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40762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851686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02128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68CE25A-2CD5-475F-9C7E-988DA54A5730}"/>
              </a:ext>
            </a:extLst>
          </p:cNvPr>
          <p:cNvSpPr/>
          <p:nvPr userDrawn="1"/>
        </p:nvSpPr>
        <p:spPr>
          <a:xfrm>
            <a:off x="0" y="6519445"/>
            <a:ext cx="12192000" cy="338554"/>
          </a:xfrm>
          <a:prstGeom prst="rect">
            <a:avLst/>
          </a:prstGeom>
          <a:solidFill>
            <a:srgbClr val="B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341438"/>
            <a:ext cx="10972800" cy="4983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 descr="Text&#10;&#10;Description automatically generated">
            <a:extLst>
              <a:ext uri="{FF2B5EF4-FFF2-40B4-BE49-F238E27FC236}">
                <a16:creationId xmlns:a16="http://schemas.microsoft.com/office/drawing/2014/main" id="{38EFCEE9-7ED8-B447-BB07-88483E64C6B9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1396" y="152400"/>
            <a:ext cx="1745288" cy="45039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37217ABF-65E3-B54F-952F-2DC93873BBA7}"/>
              </a:ext>
            </a:extLst>
          </p:cNvPr>
          <p:cNvSpPr txBox="1">
            <a:spLocks/>
          </p:cNvSpPr>
          <p:nvPr userDrawn="1"/>
        </p:nvSpPr>
        <p:spPr>
          <a:xfrm>
            <a:off x="10820400" y="6519445"/>
            <a:ext cx="1117600" cy="33855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99657F45-76E2-9145-A9D6-E6E7DE738629}" type="slidenum">
              <a:rPr lang="en-US" b="0" smtClean="0"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lang="en-US" b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BC4A56-3B53-2D44-AF67-06817B300C70}"/>
              </a:ext>
            </a:extLst>
          </p:cNvPr>
          <p:cNvSpPr/>
          <p:nvPr userDrawn="1"/>
        </p:nvSpPr>
        <p:spPr>
          <a:xfrm>
            <a:off x="4038600" y="6519444"/>
            <a:ext cx="4114800" cy="33855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DE3F31-8E2B-0646-90D9-A1087F9241D9}"/>
              </a:ext>
            </a:extLst>
          </p:cNvPr>
          <p:cNvSpPr/>
          <p:nvPr userDrawn="1"/>
        </p:nvSpPr>
        <p:spPr>
          <a:xfrm>
            <a:off x="110490" y="6534834"/>
            <a:ext cx="347091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AI-EDGE Summer REU Program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A98FEC-C6EF-454D-9CAA-44286B7D1301}"/>
              </a:ext>
            </a:extLst>
          </p:cNvPr>
          <p:cNvSpPr/>
          <p:nvPr userDrawn="1"/>
        </p:nvSpPr>
        <p:spPr>
          <a:xfrm>
            <a:off x="4533900" y="6519444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Class 1</a:t>
            </a:r>
            <a:endParaRPr lang="en-US" sz="1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754" r:id="rId13"/>
    <p:sldLayoutId id="2147483820" r:id="rId14"/>
    <p:sldLayoutId id="2147483833" r:id="rId15"/>
    <p:sldLayoutId id="2147483859" r:id="rId16"/>
    <p:sldLayoutId id="2147483864" r:id="rId17"/>
    <p:sldLayoutId id="2147483869" r:id="rId18"/>
    <p:sldLayoutId id="2147483875" r:id="rId19"/>
    <p:sldLayoutId id="2147483876" r:id="rId20"/>
    <p:sldLayoutId id="2147483877" r:id="rId21"/>
    <p:sldLayoutId id="2147483878" r:id="rId2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 baseline="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C4E53-8EB7-3429-49AA-D77A60DBA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371600"/>
            <a:ext cx="10363200" cy="1470025"/>
          </a:xfrm>
        </p:spPr>
        <p:txBody>
          <a:bodyPr/>
          <a:lstStyle/>
          <a:p>
            <a:r>
              <a:rPr lang="en-US" dirty="0"/>
              <a:t>Probability and Information Theory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FB5366-FF7C-A54F-7A6D-653FFCD60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443207"/>
            <a:ext cx="8534400" cy="1752600"/>
          </a:xfrm>
        </p:spPr>
        <p:txBody>
          <a:bodyPr/>
          <a:lstStyle/>
          <a:p>
            <a:r>
              <a:rPr lang="en-US" dirty="0"/>
              <a:t>From the book "Deep Learning“ and Course ECE6001</a:t>
            </a:r>
          </a:p>
        </p:txBody>
      </p:sp>
    </p:spTree>
    <p:extLst>
      <p:ext uri="{BB962C8B-B14F-4D97-AF65-F5344CB8AC3E}">
        <p14:creationId xmlns:p14="http://schemas.microsoft.com/office/powerpoint/2010/main" val="18596069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65253-A54E-990A-447C-3D3C1C461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Independence of Two Events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B935-1BD6-1F71-6482-7750BCE52FA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Two events are independent is the occurrence or non- occurrence of either one does not affect the probability of the occurrence of the other.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Two fair coin flips: the first is head the second is head.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dirty="0"/>
                          <m:t>first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is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head</m:t>
                        </m:r>
                      </m:e>
                    </m:d>
                    <m: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 2 </m:t>
                        </m:r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b="0" i="0" dirty="0" smtClean="0"/>
                          <m:t>second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is</m:t>
                        </m:r>
                        <m:r>
                          <m:rPr>
                            <m:nor/>
                          </m:rPr>
                          <a:rPr lang="en-US" dirty="0"/>
                          <m:t> </m:t>
                        </m:r>
                        <m:r>
                          <m:rPr>
                            <m:nor/>
                          </m:rPr>
                          <a:rPr lang="en-US" dirty="0"/>
                          <m:t>head</m:t>
                        </m:r>
                      </m:e>
                    </m:d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2 </m:t>
                        </m:r>
                      </m:den>
                    </m:f>
                  </m:oMath>
                </a14:m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1AFB935-1BD6-1F71-6482-7750BCE52FA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33" t="-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CC2061A-110A-C0CE-A1BD-DB65D4C65CF2}"/>
                  </a:ext>
                </a:extLst>
              </p:cNvPr>
              <p:cNvSpPr txBox="1"/>
              <p:nvPr/>
            </p:nvSpPr>
            <p:spPr>
              <a:xfrm>
                <a:off x="3352800" y="2590800"/>
                <a:ext cx="609512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8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28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28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sz="28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800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800" dirty="0">
                            <a:solidFill>
                              <a:schemeClr val="tx1"/>
                            </a:solidFill>
                          </a:rPr>
                          <m:t>x</m:t>
                        </m:r>
                      </m:e>
                    </m:d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800" dirty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800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sz="2800" dirty="0"/>
                          <m:t>x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 dirty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800" dirty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sz="2800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US" sz="2800" dirty="0">
                            <a:latin typeface="Cambria Math" panose="02040503050406030204" pitchFamily="18" charset="0"/>
                          </a:rPr>
                          <m:t>y</m:t>
                        </m:r>
                      </m:e>
                    </m:d>
                  </m:oMath>
                </a14:m>
                <a:r>
                  <a:rPr lang="en-US" sz="2800" dirty="0"/>
                  <a:t>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CC2061A-110A-C0CE-A1BD-DB65D4C65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800" y="2590800"/>
                <a:ext cx="6095128" cy="523220"/>
              </a:xfrm>
              <a:prstGeom prst="rect">
                <a:avLst/>
              </a:prstGeom>
              <a:blipFill>
                <a:blip r:embed="rId3"/>
                <a:stretch>
                  <a:fillRect t="-10465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9847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74BAC-7F46-344B-1B43-AB67E86A2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Bayes’ Rule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A95B89D-426B-EEB8-28C3-26103A7F5E7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261516"/>
                <a:ext cx="10972800" cy="4983163"/>
              </a:xfrm>
            </p:spPr>
            <p:txBody>
              <a:bodyPr>
                <a:normAutofit fontScale="92500"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"/>
                            <m:endChr m:val="|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m:rPr>
                                <m:nor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x</m:t>
                            </m:r>
                            <m:d>
                              <m:dPr>
                                <m:begChr m:val="|"/>
                                <m:endChr m:val=""/>
                                <m:ctrlPr>
                                  <a:rPr lang="en-US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  <m: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m:rPr>
                                    <m:sty m:val="p"/>
                                  </m:rPr>
                                  <a:rPr lang="en-US" dirty="0">
                                    <a:latin typeface="Cambria Math" panose="02040503050406030204" pitchFamily="18" charset="0"/>
                                  </a:rPr>
                                  <m:t>y</m:t>
                                </m:r>
                              </m:e>
                            </m:d>
                          </m:e>
                        </m:d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Y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</m:num>
                      <m:den>
                        <m:r>
                          <a:rPr lang="en-US" dirty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en-US" dirty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m:rPr>
                                <m:nor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</m:d>
                      </m:den>
                    </m:f>
                  </m:oMath>
                </a14:m>
                <a:endParaRPr lang="en-US" dirty="0">
                  <a:latin typeface="Cambria Math" panose="02040503050406030204" pitchFamily="18" charset="0"/>
                </a:endParaRPr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r>
                  <a:rPr lang="en-US" dirty="0">
                    <a:latin typeface="Cambria Math" panose="02040503050406030204" pitchFamily="18" charset="0"/>
                  </a:rPr>
                  <a:t>A random bit is transmitted over the noisy channel </a:t>
                </a:r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endParaRPr lang="en-US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b="0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n-US" b="1" i="1" dirty="0">
                    <a:latin typeface="Cambria Math" panose="02040503050406030204" pitchFamily="18" charset="0"/>
                  </a:rPr>
                  <a:t> </a:t>
                </a:r>
                <a:r>
                  <a:rPr lang="en-US" dirty="0">
                    <a:solidFill>
                      <a:schemeClr val="accent2"/>
                    </a:solidFill>
                  </a:rPr>
                  <a:t>0.4</a:t>
                </a:r>
                <a:endParaRPr lang="en-US" b="1" i="1" dirty="0">
                  <a:solidFill>
                    <a:schemeClr val="accent2"/>
                  </a:solidFill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b="0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dirty="0">
                    <a:solidFill>
                      <a:schemeClr val="accent2"/>
                    </a:solidFill>
                  </a:rPr>
                  <a:t>0.4x0.9+0.6x0.5=0.66</a:t>
                </a:r>
                <a:endParaRPr lang="en-US" b="0" i="1" dirty="0">
                  <a:solidFill>
                    <a:schemeClr val="accent2"/>
                  </a:solidFill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"/>
                            <m:endChr m:val="|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b="0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dirty="0">
                    <a:solidFill>
                      <a:schemeClr val="accent2"/>
                    </a:solidFill>
                  </a:rPr>
                  <a:t>0.9</a:t>
                </a:r>
                <a:endParaRPr lang="en-US" b="0" i="1" dirty="0">
                  <a:solidFill>
                    <a:schemeClr val="accent2"/>
                  </a:solidFill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"/>
                            <m:endChr m:val="|"/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0" dirty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b="0" dirty="0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n-US" b="0" i="1" dirty="0">
                    <a:latin typeface="Cambria Math" panose="02040503050406030204" pitchFamily="18" charset="0"/>
                  </a:rPr>
                  <a:t> </a:t>
                </a:r>
                <a:r>
                  <a:rPr lang="en-US" dirty="0">
                    <a:solidFill>
                      <a:schemeClr val="accent2"/>
                    </a:solidFill>
                  </a:rPr>
                  <a:t>0.4x0.9/0.66  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A95B89D-426B-EEB8-28C3-26103A7F5E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261516"/>
                <a:ext cx="10972800" cy="4983163"/>
              </a:xfrm>
              <a:blipFill>
                <a:blip r:embed="rId3"/>
                <a:stretch>
                  <a:fillRect l="-722" b="-15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90F1EF8-F0B1-DEBE-276F-E32CD490FF3D}"/>
              </a:ext>
            </a:extLst>
          </p:cNvPr>
          <p:cNvCxnSpPr/>
          <p:nvPr/>
        </p:nvCxnSpPr>
        <p:spPr>
          <a:xfrm>
            <a:off x="4876800" y="4200247"/>
            <a:ext cx="13716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9B4227F0-123D-2DD3-43D6-9F65914D8343}"/>
              </a:ext>
            </a:extLst>
          </p:cNvPr>
          <p:cNvSpPr txBox="1"/>
          <p:nvPr/>
        </p:nvSpPr>
        <p:spPr>
          <a:xfrm>
            <a:off x="6858000" y="343824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DF601DC-BA4F-5330-9E56-D4FC422543B0}"/>
              </a:ext>
            </a:extLst>
          </p:cNvPr>
          <p:cNvSpPr txBox="1"/>
          <p:nvPr/>
        </p:nvSpPr>
        <p:spPr>
          <a:xfrm>
            <a:off x="6858000" y="4695547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48C2220-062D-F4A7-924E-3108AEDB1E57}"/>
              </a:ext>
            </a:extLst>
          </p:cNvPr>
          <p:cNvCxnSpPr/>
          <p:nvPr/>
        </p:nvCxnSpPr>
        <p:spPr>
          <a:xfrm flipV="1">
            <a:off x="6248400" y="3743047"/>
            <a:ext cx="609600" cy="457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DD9AD5A-7501-9D2E-028F-C25D3CE3DD58}"/>
              </a:ext>
            </a:extLst>
          </p:cNvPr>
          <p:cNvCxnSpPr>
            <a:endCxn id="7" idx="1"/>
          </p:cNvCxnSpPr>
          <p:nvPr/>
        </p:nvCxnSpPr>
        <p:spPr>
          <a:xfrm>
            <a:off x="6248400" y="4200247"/>
            <a:ext cx="609600" cy="679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F38F673-6AE7-BF5A-B16D-7593FA2797C7}"/>
              </a:ext>
            </a:extLst>
          </p:cNvPr>
          <p:cNvSpPr txBox="1"/>
          <p:nvPr/>
        </p:nvSpPr>
        <p:spPr>
          <a:xfrm>
            <a:off x="7568985" y="315662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0.9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3A3C1DF-35D4-D39E-2DAD-DABA057AD6F4}"/>
              </a:ext>
            </a:extLst>
          </p:cNvPr>
          <p:cNvSpPr txBox="1"/>
          <p:nvPr/>
        </p:nvSpPr>
        <p:spPr>
          <a:xfrm>
            <a:off x="6030778" y="454023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0.6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F1C93C-F3F2-B04D-B013-1395AD7EBB6B}"/>
              </a:ext>
            </a:extLst>
          </p:cNvPr>
          <p:cNvSpPr txBox="1"/>
          <p:nvPr/>
        </p:nvSpPr>
        <p:spPr>
          <a:xfrm>
            <a:off x="8610600" y="3429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194AAE-08BB-F82D-8EEB-C8F0FE2F4467}"/>
              </a:ext>
            </a:extLst>
          </p:cNvPr>
          <p:cNvSpPr txBox="1"/>
          <p:nvPr/>
        </p:nvSpPr>
        <p:spPr>
          <a:xfrm>
            <a:off x="8610600" y="4706503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119C4A1-4CAE-972B-C85A-B58FF6AD463B}"/>
              </a:ext>
            </a:extLst>
          </p:cNvPr>
          <p:cNvCxnSpPr>
            <a:stCxn id="6" idx="3"/>
            <a:endCxn id="14" idx="1"/>
          </p:cNvCxnSpPr>
          <p:nvPr/>
        </p:nvCxnSpPr>
        <p:spPr>
          <a:xfrm flipV="1">
            <a:off x="7162800" y="3613666"/>
            <a:ext cx="1447800" cy="92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B563D594-5CE7-2024-C52B-E143B3304F99}"/>
              </a:ext>
            </a:extLst>
          </p:cNvPr>
          <p:cNvCxnSpPr/>
          <p:nvPr/>
        </p:nvCxnSpPr>
        <p:spPr>
          <a:xfrm flipV="1">
            <a:off x="7162800" y="4909562"/>
            <a:ext cx="1447800" cy="92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2BE6D53-1E49-4556-A434-E5FC59456A3D}"/>
              </a:ext>
            </a:extLst>
          </p:cNvPr>
          <p:cNvCxnSpPr>
            <a:cxnSpLocks/>
          </p:cNvCxnSpPr>
          <p:nvPr/>
        </p:nvCxnSpPr>
        <p:spPr>
          <a:xfrm>
            <a:off x="7124700" y="3753098"/>
            <a:ext cx="1409700" cy="9805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35EFAE5-4EDB-5AB4-9CC2-C4DBDC6F9A40}"/>
              </a:ext>
            </a:extLst>
          </p:cNvPr>
          <p:cNvCxnSpPr>
            <a:cxnSpLocks/>
          </p:cNvCxnSpPr>
          <p:nvPr/>
        </p:nvCxnSpPr>
        <p:spPr>
          <a:xfrm flipV="1">
            <a:off x="7162800" y="3798332"/>
            <a:ext cx="1447800" cy="9542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A6DEBC30-F693-8496-F891-EAE416F2DF09}"/>
              </a:ext>
            </a:extLst>
          </p:cNvPr>
          <p:cNvSpPr txBox="1"/>
          <p:nvPr/>
        </p:nvSpPr>
        <p:spPr>
          <a:xfrm>
            <a:off x="6076950" y="360231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0.4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AEF3E6-0D19-0C81-F1F3-429865DA9E53}"/>
              </a:ext>
            </a:extLst>
          </p:cNvPr>
          <p:cNvSpPr txBox="1"/>
          <p:nvPr/>
        </p:nvSpPr>
        <p:spPr>
          <a:xfrm>
            <a:off x="7124700" y="497642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0.5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E706DC9-FCC1-FA6C-0AA0-B470ED276C76}"/>
              </a:ext>
            </a:extLst>
          </p:cNvPr>
          <p:cNvSpPr txBox="1"/>
          <p:nvPr/>
        </p:nvSpPr>
        <p:spPr>
          <a:xfrm>
            <a:off x="7162800" y="4401643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0.5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48FE50-2773-43D9-ABCB-7B75D8520D37}"/>
              </a:ext>
            </a:extLst>
          </p:cNvPr>
          <p:cNvSpPr txBox="1"/>
          <p:nvPr/>
        </p:nvSpPr>
        <p:spPr>
          <a:xfrm>
            <a:off x="7203483" y="378953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0.1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B5A8088-F20C-2D86-1787-D6F48B87B9C9}"/>
              </a:ext>
            </a:extLst>
          </p:cNvPr>
          <p:cNvSpPr txBox="1"/>
          <p:nvPr/>
        </p:nvSpPr>
        <p:spPr>
          <a:xfrm>
            <a:off x="6858000" y="2939782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914A380-71C4-EF39-C54C-1F9CE90CB26F}"/>
              </a:ext>
            </a:extLst>
          </p:cNvPr>
          <p:cNvSpPr txBox="1"/>
          <p:nvPr/>
        </p:nvSpPr>
        <p:spPr>
          <a:xfrm>
            <a:off x="8578958" y="28861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</p:spTree>
    <p:extLst>
      <p:ext uri="{BB962C8B-B14F-4D97-AF65-F5344CB8AC3E}">
        <p14:creationId xmlns:p14="http://schemas.microsoft.com/office/powerpoint/2010/main" val="243080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B113E-0C1F-A9B5-AAAF-02B9CD170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Entropy and Information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915AFF-6B58-F7EF-4154-6ED6FF3FE7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20493"/>
                <a:ext cx="10972800" cy="4983163"/>
              </a:xfrm>
            </p:spPr>
            <p:txBody>
              <a:bodyPr/>
              <a:lstStyle/>
              <a:p>
                <a:r>
                  <a:rPr lang="en-US" dirty="0"/>
                  <a:t>We define the self-information of an event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be</a:t>
                </a:r>
              </a:p>
              <a:p>
                <a:pPr marL="1828800" lvl="4" indent="0">
                  <a:buNone/>
                </a:pPr>
                <a:r>
                  <a:rPr lang="en-US" dirty="0"/>
                  <a:t> 		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800" dirty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800" dirty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func>
                  </m:oMath>
                </a14:m>
                <a:endParaRPr lang="en-US" sz="2800" dirty="0">
                  <a:latin typeface="Cambria Math" panose="02040503050406030204" pitchFamily="18" charset="0"/>
                </a:endParaRPr>
              </a:p>
              <a:p>
                <a:r>
                  <a:rPr lang="en-US" b="0" i="0" dirty="0">
                    <a:solidFill>
                      <a:srgbClr val="000000"/>
                    </a:solidFill>
                    <a:effectLst/>
                    <a:highlight>
                      <a:srgbClr val="FFFFFF"/>
                    </a:highlight>
                    <a:latin typeface="ff8"/>
                  </a:rPr>
                  <a:t>Shannon</a:t>
                </a:r>
                <a:r>
                  <a:rPr lang="en-US" b="0" i="0" dirty="0">
                    <a:effectLst/>
                    <a:highlight>
                      <a:srgbClr val="FFFFFF"/>
                    </a:highlight>
                    <a:latin typeface="ff8"/>
                  </a:rPr>
                  <a:t> </a:t>
                </a:r>
                <a:r>
                  <a:rPr lang="en-US" b="0" i="0" dirty="0">
                    <a:solidFill>
                      <a:srgbClr val="000000"/>
                    </a:solidFill>
                    <a:effectLst/>
                    <a:highlight>
                      <a:srgbClr val="FFFFFF"/>
                    </a:highlight>
                    <a:latin typeface="ff8"/>
                  </a:rPr>
                  <a:t>entropy </a:t>
                </a:r>
                <a:r>
                  <a:rPr lang="en-US" dirty="0">
                    <a:solidFill>
                      <a:srgbClr val="000000"/>
                    </a:solidFill>
                    <a:highlight>
                      <a:srgbClr val="FFFFFF"/>
                    </a:highlight>
                    <a:latin typeface="ff3"/>
                  </a:rPr>
                  <a:t>u</a:t>
                </a:r>
                <a:r>
                  <a:rPr lang="en-US" b="0" i="0" dirty="0">
                    <a:solidFill>
                      <a:srgbClr val="000000"/>
                    </a:solidFill>
                    <a:effectLst/>
                    <a:highlight>
                      <a:srgbClr val="FFFFFF"/>
                    </a:highlight>
                    <a:latin typeface="ff3"/>
                  </a:rPr>
                  <a:t>se</a:t>
                </a:r>
                <a:r>
                  <a:rPr lang="en-US" b="0" i="0" dirty="0">
                    <a:effectLst/>
                    <a:highlight>
                      <a:srgbClr val="FFFFFF"/>
                    </a:highlight>
                    <a:latin typeface="ff3"/>
                  </a:rPr>
                  <a:t> </a:t>
                </a:r>
                <a:r>
                  <a:rPr lang="en-US" b="0" i="0" dirty="0">
                    <a:solidFill>
                      <a:srgbClr val="000000"/>
                    </a:solidFill>
                    <a:effectLst/>
                    <a:highlight>
                      <a:srgbClr val="FFFFFF"/>
                    </a:highlight>
                    <a:latin typeface="ff3"/>
                  </a:rPr>
                  <a:t>base-2 </a:t>
                </a:r>
                <a:r>
                  <a:rPr lang="en-US" dirty="0">
                    <a:solidFill>
                      <a:srgbClr val="000000"/>
                    </a:solidFill>
                    <a:highlight>
                      <a:srgbClr val="FFFFFF"/>
                    </a:highlight>
                    <a:latin typeface="ff3"/>
                  </a:rPr>
                  <a:t>logarithms</a:t>
                </a:r>
              </a:p>
              <a:p>
                <a:endParaRPr lang="en-US" dirty="0">
                  <a:solidFill>
                    <a:srgbClr val="000000"/>
                  </a:solidFill>
                  <a:highlight>
                    <a:srgbClr val="FFFFFF"/>
                  </a:highlight>
                  <a:latin typeface="ff3"/>
                </a:endParaRPr>
              </a:p>
              <a:p>
                <a:endParaRPr lang="en-US" dirty="0">
                  <a:solidFill>
                    <a:srgbClr val="000000"/>
                  </a:solidFill>
                  <a:highlight>
                    <a:srgbClr val="FFFFFF"/>
                  </a:highlight>
                  <a:latin typeface="ff3"/>
                </a:endParaRPr>
              </a:p>
              <a:p>
                <a:r>
                  <a:rPr lang="en-US" dirty="0">
                    <a:solidFill>
                      <a:srgbClr val="000000"/>
                    </a:solidFill>
                    <a:highlight>
                      <a:srgbClr val="FFFFFF"/>
                    </a:highlight>
                    <a:latin typeface="ff3"/>
                  </a:rPr>
                  <a:t>One-time fair coin flip</a:t>
                </a:r>
              </a:p>
              <a:p>
                <a:endParaRPr lang="en-US" dirty="0">
                  <a:solidFill>
                    <a:srgbClr val="000000"/>
                  </a:solidFill>
                  <a:highlight>
                    <a:srgbClr val="FFFFFF"/>
                  </a:highlight>
                  <a:latin typeface="ff3"/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b="0" i="0" dirty="0">
                  <a:solidFill>
                    <a:srgbClr val="000000"/>
                  </a:solidFill>
                  <a:effectLst/>
                  <a:highlight>
                    <a:srgbClr val="FFFFFF"/>
                  </a:highlight>
                  <a:latin typeface="ff8"/>
                </a:endParaRPr>
              </a:p>
              <a:p>
                <a:endParaRPr lang="en-US" b="0" i="0" dirty="0">
                  <a:solidFill>
                    <a:srgbClr val="000000"/>
                  </a:solidFill>
                  <a:effectLst/>
                  <a:highlight>
                    <a:srgbClr val="FFFFFF"/>
                  </a:highlight>
                  <a:latin typeface="ff3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915AFF-6B58-F7EF-4154-6ED6FF3FE7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20493"/>
                <a:ext cx="10972800" cy="4983163"/>
              </a:xfrm>
              <a:blipFill>
                <a:blip r:embed="rId3"/>
                <a:stretch>
                  <a:fillRect l="-833" t="-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AED11E89-95DE-7F5F-5563-73B3DFC3D0A1}"/>
              </a:ext>
            </a:extLst>
          </p:cNvPr>
          <p:cNvSpPr/>
          <p:nvPr/>
        </p:nvSpPr>
        <p:spPr>
          <a:xfrm>
            <a:off x="3405724" y="4294110"/>
            <a:ext cx="1295400" cy="165679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Heads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Tails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34E3818E-2BDD-A0A4-1CCF-1BA9C94F85DE}"/>
              </a:ext>
            </a:extLst>
          </p:cNvPr>
          <p:cNvSpPr/>
          <p:nvPr/>
        </p:nvSpPr>
        <p:spPr>
          <a:xfrm>
            <a:off x="5436662" y="4294110"/>
            <a:ext cx="1295400" cy="1752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0</a:t>
            </a: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428FC333-3E0C-06F4-7E0C-3ED237006CF5}"/>
              </a:ext>
            </a:extLst>
          </p:cNvPr>
          <p:cNvSpPr/>
          <p:nvPr/>
        </p:nvSpPr>
        <p:spPr>
          <a:xfrm>
            <a:off x="7467600" y="4352370"/>
            <a:ext cx="1295400" cy="1752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1/2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C051954-A962-D843-2413-2B2EC01B58B8}"/>
              </a:ext>
            </a:extLst>
          </p:cNvPr>
          <p:cNvCxnSpPr>
            <a:cxnSpLocks/>
          </p:cNvCxnSpPr>
          <p:nvPr/>
        </p:nvCxnSpPr>
        <p:spPr>
          <a:xfrm>
            <a:off x="4425280" y="4885770"/>
            <a:ext cx="14131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8580FB-5FBD-C708-AB12-CE61340FDA30}"/>
              </a:ext>
            </a:extLst>
          </p:cNvPr>
          <p:cNvCxnSpPr>
            <a:cxnSpLocks/>
          </p:cNvCxnSpPr>
          <p:nvPr/>
        </p:nvCxnSpPr>
        <p:spPr>
          <a:xfrm>
            <a:off x="4425280" y="5495370"/>
            <a:ext cx="14131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0850D71-A4C5-0A35-F40A-1CD35BBC995B}"/>
              </a:ext>
            </a:extLst>
          </p:cNvPr>
          <p:cNvCxnSpPr>
            <a:cxnSpLocks/>
          </p:cNvCxnSpPr>
          <p:nvPr/>
        </p:nvCxnSpPr>
        <p:spPr>
          <a:xfrm>
            <a:off x="6382236" y="4905274"/>
            <a:ext cx="1472045" cy="173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FD76943-D9B9-50BF-3956-10DE751AC984}"/>
              </a:ext>
            </a:extLst>
          </p:cNvPr>
          <p:cNvCxnSpPr>
            <a:cxnSpLocks/>
          </p:cNvCxnSpPr>
          <p:nvPr/>
        </p:nvCxnSpPr>
        <p:spPr>
          <a:xfrm flipV="1">
            <a:off x="6367515" y="5400808"/>
            <a:ext cx="1486766" cy="141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CCB53469-8E13-DA6D-58D8-649DFC0BCA2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4930" r="-353"/>
          <a:stretch/>
        </p:blipFill>
        <p:spPr>
          <a:xfrm>
            <a:off x="2638044" y="2771719"/>
            <a:ext cx="6465590" cy="809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726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B113E-0C1F-A9B5-AAAF-02B9CD170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Entropy and Information Theory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915AFF-6B58-F7EF-4154-6ED6FF3FE7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We define the self-information of an event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dirty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to be</a:t>
                </a:r>
              </a:p>
              <a:p>
                <a:pPr marL="1828800" lvl="4" indent="0">
                  <a:buNone/>
                </a:pPr>
                <a:r>
                  <a:rPr lang="en-US" dirty="0"/>
                  <a:t> 		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𝐼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800" dirty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=−</m:t>
                    </m:r>
                    <m:func>
                      <m:func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en-US" sz="2800" dirty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</m:d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func>
                  </m:oMath>
                </a14:m>
                <a:endParaRPr lang="en-US" sz="2800" dirty="0">
                  <a:latin typeface="Cambria Math" panose="02040503050406030204" pitchFamily="18" charset="0"/>
                </a:endParaRPr>
              </a:p>
              <a:p>
                <a:r>
                  <a:rPr lang="en-US" b="0" i="0" dirty="0">
                    <a:solidFill>
                      <a:srgbClr val="000000"/>
                    </a:solidFill>
                    <a:effectLst/>
                    <a:highlight>
                      <a:srgbClr val="FFFFFF"/>
                    </a:highlight>
                    <a:latin typeface="ff8"/>
                  </a:rPr>
                  <a:t>Shannon</a:t>
                </a:r>
                <a:r>
                  <a:rPr lang="en-US" b="0" i="0" dirty="0">
                    <a:effectLst/>
                    <a:highlight>
                      <a:srgbClr val="FFFFFF"/>
                    </a:highlight>
                    <a:latin typeface="ff8"/>
                  </a:rPr>
                  <a:t> </a:t>
                </a:r>
                <a:r>
                  <a:rPr lang="en-US" b="0" i="0" dirty="0">
                    <a:solidFill>
                      <a:srgbClr val="000000"/>
                    </a:solidFill>
                    <a:effectLst/>
                    <a:highlight>
                      <a:srgbClr val="FFFFFF"/>
                    </a:highlight>
                    <a:latin typeface="ff8"/>
                  </a:rPr>
                  <a:t>entropy </a:t>
                </a:r>
                <a:r>
                  <a:rPr lang="en-US" dirty="0">
                    <a:solidFill>
                      <a:srgbClr val="000000"/>
                    </a:solidFill>
                    <a:highlight>
                      <a:srgbClr val="FFFFFF"/>
                    </a:highlight>
                    <a:latin typeface="ff3"/>
                  </a:rPr>
                  <a:t>u</a:t>
                </a:r>
                <a:r>
                  <a:rPr lang="en-US" b="0" i="0" dirty="0">
                    <a:solidFill>
                      <a:srgbClr val="000000"/>
                    </a:solidFill>
                    <a:effectLst/>
                    <a:highlight>
                      <a:srgbClr val="FFFFFF"/>
                    </a:highlight>
                    <a:latin typeface="ff3"/>
                  </a:rPr>
                  <a:t>se</a:t>
                </a:r>
                <a:r>
                  <a:rPr lang="en-US" b="0" i="0" dirty="0">
                    <a:effectLst/>
                    <a:highlight>
                      <a:srgbClr val="FFFFFF"/>
                    </a:highlight>
                    <a:latin typeface="ff3"/>
                  </a:rPr>
                  <a:t> </a:t>
                </a:r>
                <a:r>
                  <a:rPr lang="en-US" b="0" i="0" dirty="0">
                    <a:solidFill>
                      <a:srgbClr val="000000"/>
                    </a:solidFill>
                    <a:effectLst/>
                    <a:highlight>
                      <a:srgbClr val="FFFFFF"/>
                    </a:highlight>
                    <a:latin typeface="ff3"/>
                  </a:rPr>
                  <a:t>base-2 </a:t>
                </a:r>
                <a:r>
                  <a:rPr lang="en-US" dirty="0">
                    <a:solidFill>
                      <a:srgbClr val="000000"/>
                    </a:solidFill>
                    <a:highlight>
                      <a:srgbClr val="FFFFFF"/>
                    </a:highlight>
                    <a:latin typeface="ff3"/>
                  </a:rPr>
                  <a:t>logarithms</a:t>
                </a:r>
                <a:endParaRPr lang="en-US" dirty="0"/>
              </a:p>
              <a:p>
                <a:endParaRPr lang="en-US" b="0" i="0" dirty="0">
                  <a:solidFill>
                    <a:srgbClr val="000000"/>
                  </a:solidFill>
                  <a:effectLst/>
                  <a:highlight>
                    <a:srgbClr val="FFFFFF"/>
                  </a:highlight>
                  <a:latin typeface="ff8"/>
                </a:endParaRPr>
              </a:p>
              <a:p>
                <a:endParaRPr lang="en-US" b="0" i="0" dirty="0">
                  <a:solidFill>
                    <a:srgbClr val="000000"/>
                  </a:solidFill>
                  <a:effectLst/>
                  <a:highlight>
                    <a:srgbClr val="FFFFFF"/>
                  </a:highlight>
                  <a:latin typeface="ff3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2915AFF-6B58-F7EF-4154-6ED6FF3FE7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33" t="-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AED11E89-95DE-7F5F-5563-73B3DFC3D0A1}"/>
              </a:ext>
            </a:extLst>
          </p:cNvPr>
          <p:cNvSpPr/>
          <p:nvPr/>
        </p:nvSpPr>
        <p:spPr>
          <a:xfrm>
            <a:off x="656844" y="3827940"/>
            <a:ext cx="1295400" cy="1656798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Heads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Tails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34E3818E-2BDD-A0A4-1CCF-1BA9C94F85DE}"/>
              </a:ext>
            </a:extLst>
          </p:cNvPr>
          <p:cNvSpPr/>
          <p:nvPr/>
        </p:nvSpPr>
        <p:spPr>
          <a:xfrm>
            <a:off x="2687782" y="3827940"/>
            <a:ext cx="1295400" cy="1752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0</a:t>
            </a: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428FC333-3E0C-06F4-7E0C-3ED237006CF5}"/>
              </a:ext>
            </a:extLst>
          </p:cNvPr>
          <p:cNvSpPr/>
          <p:nvPr/>
        </p:nvSpPr>
        <p:spPr>
          <a:xfrm>
            <a:off x="4718720" y="3886200"/>
            <a:ext cx="1295400" cy="17526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1/2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C051954-A962-D843-2413-2B2EC01B58B8}"/>
              </a:ext>
            </a:extLst>
          </p:cNvPr>
          <p:cNvCxnSpPr>
            <a:cxnSpLocks/>
          </p:cNvCxnSpPr>
          <p:nvPr/>
        </p:nvCxnSpPr>
        <p:spPr>
          <a:xfrm>
            <a:off x="1676400" y="4419600"/>
            <a:ext cx="14131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8580FB-5FBD-C708-AB12-CE61340FDA30}"/>
              </a:ext>
            </a:extLst>
          </p:cNvPr>
          <p:cNvCxnSpPr>
            <a:cxnSpLocks/>
          </p:cNvCxnSpPr>
          <p:nvPr/>
        </p:nvCxnSpPr>
        <p:spPr>
          <a:xfrm>
            <a:off x="1676400" y="5029200"/>
            <a:ext cx="141316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0850D71-A4C5-0A35-F40A-1CD35BBC995B}"/>
              </a:ext>
            </a:extLst>
          </p:cNvPr>
          <p:cNvCxnSpPr>
            <a:cxnSpLocks/>
          </p:cNvCxnSpPr>
          <p:nvPr/>
        </p:nvCxnSpPr>
        <p:spPr>
          <a:xfrm>
            <a:off x="3633356" y="4439104"/>
            <a:ext cx="1472045" cy="1735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FD76943-D9B9-50BF-3956-10DE751AC984}"/>
              </a:ext>
            </a:extLst>
          </p:cNvPr>
          <p:cNvCxnSpPr>
            <a:cxnSpLocks/>
          </p:cNvCxnSpPr>
          <p:nvPr/>
        </p:nvCxnSpPr>
        <p:spPr>
          <a:xfrm flipV="1">
            <a:off x="3618635" y="4934638"/>
            <a:ext cx="1486766" cy="1413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CCB53469-8E13-DA6D-58D8-649DFC0BCA2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4930" r="-353"/>
          <a:stretch/>
        </p:blipFill>
        <p:spPr>
          <a:xfrm>
            <a:off x="2638044" y="2771719"/>
            <a:ext cx="6465590" cy="80968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3A58A03-97FD-184A-8472-572A95B5E27B}"/>
                  </a:ext>
                </a:extLst>
              </p:cNvPr>
              <p:cNvSpPr txBox="1"/>
              <p:nvPr/>
            </p:nvSpPr>
            <p:spPr>
              <a:xfrm>
                <a:off x="1171844" y="5751817"/>
                <a:ext cx="486588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800" i="0">
                        <a:latin typeface="Cambria Math" panose="02040503050406030204" pitchFamily="18" charset="0"/>
                        <a:cs typeface="Arial" pitchFamily="34" charset="0"/>
                      </a:rPr>
                      <m:t>H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2800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x</m:t>
                        </m:r>
                      </m:e>
                    </m:d>
                  </m:oMath>
                </a14:m>
                <a:r>
                  <a:rPr lang="en-US" sz="2800" dirty="0">
                    <a:latin typeface="Cambria Math" panose="02040503050406030204" pitchFamily="18" charset="0"/>
                    <a:cs typeface="Arial" pitchFamily="34" charset="0"/>
                  </a:rPr>
                  <a:t>= - ½ log ½  - ½ log ½  = 1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3A58A03-97FD-184A-8472-572A95B5E2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71844" y="5751817"/>
                <a:ext cx="4865884" cy="430887"/>
              </a:xfrm>
              <a:prstGeom prst="rect">
                <a:avLst/>
              </a:prstGeom>
              <a:blipFill>
                <a:blip r:embed="rId4"/>
                <a:stretch>
                  <a:fillRect t="-25714" r="-3008" b="-5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Picture 23">
            <a:extLst>
              <a:ext uri="{FF2B5EF4-FFF2-40B4-BE49-F238E27FC236}">
                <a16:creationId xmlns:a16="http://schemas.microsoft.com/office/drawing/2014/main" id="{CE1C0F95-1DFF-ED81-731C-8235BD469CA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/>
          <a:stretch/>
        </p:blipFill>
        <p:spPr>
          <a:xfrm>
            <a:off x="8382000" y="3639238"/>
            <a:ext cx="2728062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984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539E2-9661-1CF7-8D03-4F59E5240F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Temperature in LLMs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C2AA470F-4B39-D797-2CE1-82B39191675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67400" y="1738391"/>
            <a:ext cx="5384800" cy="3593060"/>
          </a:xfrm>
          <a:prstGeom prst="rect">
            <a:avLst/>
          </a:prstGeom>
          <a:noFill/>
        </p:spPr>
      </p:pic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7C878A4E-3C81-1278-325E-FBE23CC2354F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782825685"/>
              </p:ext>
            </p:extLst>
          </p:nvPr>
        </p:nvGraphicFramePr>
        <p:xfrm>
          <a:off x="658678" y="1583950"/>
          <a:ext cx="4800600" cy="2597172"/>
        </p:xfrm>
        <a:graphic>
          <a:graphicData uri="http://schemas.openxmlformats.org/drawingml/2006/table">
            <a:tbl>
              <a:tblPr firstRow="1" bandRow="1"/>
              <a:tblGrid>
                <a:gridCol w="1941891">
                  <a:extLst>
                    <a:ext uri="{9D8B030D-6E8A-4147-A177-3AD203B41FA5}">
                      <a16:colId xmlns:a16="http://schemas.microsoft.com/office/drawing/2014/main" val="292208941"/>
                    </a:ext>
                  </a:extLst>
                </a:gridCol>
                <a:gridCol w="2858709">
                  <a:extLst>
                    <a:ext uri="{9D8B030D-6E8A-4147-A177-3AD203B41FA5}">
                      <a16:colId xmlns:a16="http://schemas.microsoft.com/office/drawing/2014/main" val="1215403712"/>
                    </a:ext>
                  </a:extLst>
                </a:gridCol>
              </a:tblGrid>
              <a:tr h="6492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200"/>
                        <a:t>Token</a:t>
                      </a:r>
                    </a:p>
                  </a:txBody>
                  <a:tcPr marL="144622" marR="144622" marT="72312" marB="723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3200"/>
                        <a:t>Relative score</a:t>
                      </a:r>
                    </a:p>
                  </a:txBody>
                  <a:tcPr marL="144622" marR="144622" marT="72312" marB="723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8134891"/>
                  </a:ext>
                </a:extLst>
              </a:tr>
              <a:tr h="6492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200"/>
                        <a:t>cat</a:t>
                      </a:r>
                    </a:p>
                  </a:txBody>
                  <a:tcPr marL="144622" marR="144622" marT="72312" marB="723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3200" dirty="0"/>
                        <a:t>3</a:t>
                      </a:r>
                    </a:p>
                  </a:txBody>
                  <a:tcPr marL="144622" marR="144622" marT="72312" marB="723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465228"/>
                  </a:ext>
                </a:extLst>
              </a:tr>
              <a:tr h="6492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200" dirty="0"/>
                        <a:t>dog</a:t>
                      </a:r>
                    </a:p>
                  </a:txBody>
                  <a:tcPr marL="144622" marR="144622" marT="72312" marB="723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3200" dirty="0"/>
                        <a:t>2</a:t>
                      </a:r>
                    </a:p>
                  </a:txBody>
                  <a:tcPr marL="144622" marR="144622" marT="72312" marB="723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2600319"/>
                  </a:ext>
                </a:extLst>
              </a:tr>
              <a:tr h="64929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200"/>
                        <a:t>elephant</a:t>
                      </a:r>
                    </a:p>
                  </a:txBody>
                  <a:tcPr marL="144622" marR="144622" marT="72312" marB="723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3200" dirty="0"/>
                        <a:t>1</a:t>
                      </a:r>
                    </a:p>
                  </a:txBody>
                  <a:tcPr marL="144622" marR="144622" marT="72312" marB="7231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9262773"/>
                  </a:ext>
                </a:extLst>
              </a:tr>
            </a:tbl>
          </a:graphicData>
        </a:graphic>
      </p:graphicFrame>
      <p:sp>
        <p:nvSpPr>
          <p:cNvPr id="12" name="Text 21">
            <a:extLst>
              <a:ext uri="{FF2B5EF4-FFF2-40B4-BE49-F238E27FC236}">
                <a16:creationId xmlns:a16="http://schemas.microsoft.com/office/drawing/2014/main" id="{50C33217-CAAF-4FBE-B48B-E66EC08E9435}"/>
              </a:ext>
            </a:extLst>
          </p:cNvPr>
          <p:cNvSpPr/>
          <p:nvPr/>
        </p:nvSpPr>
        <p:spPr>
          <a:xfrm>
            <a:off x="762000" y="4514875"/>
            <a:ext cx="4343400" cy="448915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2800" i="1" dirty="0">
                <a:solidFill>
                  <a:srgbClr val="374151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pᵢ(T) = exp(zᵢ / T) / Σⱼ exp(zⱼ / T)</a:t>
            </a:r>
            <a:endParaRPr lang="en-US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F5D785-ED99-1919-3A71-2EE7B7ADC6C7}"/>
              </a:ext>
            </a:extLst>
          </p:cNvPr>
          <p:cNvSpPr txBox="1"/>
          <p:nvPr/>
        </p:nvSpPr>
        <p:spPr>
          <a:xfrm>
            <a:off x="685800" y="5557501"/>
            <a:ext cx="98298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For writing Python code, should temperature be high or low?</a:t>
            </a:r>
            <a:br>
              <a:rPr lang="en-US" sz="2400" dirty="0"/>
            </a:br>
            <a:r>
              <a:rPr lang="en-US" sz="2400" dirty="0"/>
              <a:t>For generating creative story ideas, should it be high or low?</a:t>
            </a:r>
          </a:p>
        </p:txBody>
      </p:sp>
      <p:pic>
        <p:nvPicPr>
          <p:cNvPr id="19" name="Graphic 18" descr="Question Mark with solid fill">
            <a:extLst>
              <a:ext uri="{FF2B5EF4-FFF2-40B4-BE49-F238E27FC236}">
                <a16:creationId xmlns:a16="http://schemas.microsoft.com/office/drawing/2014/main" id="{017F5F34-04BB-663D-174D-D984D3B07AC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559800" y="56681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674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1FC6C-A74C-C2BC-21B7-D70F6AE34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Kullback-Leibler</a:t>
            </a:r>
            <a:r>
              <a:rPr lang="en-US" dirty="0"/>
              <a:t> (KL) divergence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49E52-D824-8C57-DB5D-5552CAAEF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3"/>
              </a:rPr>
              <a:t>Diﬀeren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ff3"/>
              </a:rPr>
              <a:t>ce</a:t>
            </a:r>
            <a:r>
              <a:rPr lang="en-US" b="0" i="0" dirty="0">
                <a:effectLst/>
                <a:highlight>
                  <a:srgbClr val="FFFFFF"/>
                </a:highlight>
                <a:latin typeface="ff3"/>
              </a:rPr>
              <a:t> of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3"/>
              </a:rPr>
              <a:t>two</a:t>
            </a:r>
            <a:r>
              <a:rPr lang="en-US" b="0" i="0" dirty="0">
                <a:effectLst/>
                <a:highlight>
                  <a:srgbClr val="FFFFFF"/>
                </a:highlight>
                <a:latin typeface="ff3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3"/>
              </a:rPr>
              <a:t>distributions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ff3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ff3"/>
            </a:endParaRP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ff3"/>
            </a:endParaRPr>
          </a:p>
          <a:p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1d"/>
              </a:rPr>
              <a:t>Asymmetric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ff1d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C9FE0C-56AD-69FA-0294-6425B605CF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09800"/>
            <a:ext cx="8346956" cy="9906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6ECAFEB-0003-C9F8-D810-5B25E5DF81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5981" y="3200400"/>
            <a:ext cx="6372593" cy="302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598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41018-C424-47E9-DA3A-CC63C2CA7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Experiments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8E26D6-0FE2-DEC4-D39B-14D418B8E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fair coin flip</a:t>
            </a:r>
          </a:p>
          <a:p>
            <a:pPr lvl="1"/>
            <a:r>
              <a:rPr lang="en-US" dirty="0"/>
              <a:t>Outcomes: Heads, Tails</a:t>
            </a:r>
          </a:p>
          <a:p>
            <a:pPr lvl="1"/>
            <a:r>
              <a:rPr lang="en-US" dirty="0"/>
              <a:t>Discrete</a:t>
            </a:r>
          </a:p>
          <a:p>
            <a:pPr lvl="1"/>
            <a:r>
              <a:rPr lang="en-US" dirty="0"/>
              <a:t>Probability of head and probability of tail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Bus arrival within 9:00 – 10:00 am</a:t>
            </a:r>
          </a:p>
          <a:p>
            <a:pPr lvl="1"/>
            <a:r>
              <a:rPr lang="en-US" dirty="0"/>
              <a:t>Continuous: bus can arrive </a:t>
            </a:r>
            <a:r>
              <a:rPr lang="en-US" dirty="0">
                <a:solidFill>
                  <a:srgbClr val="C00000"/>
                </a:solidFill>
              </a:rPr>
              <a:t>at any time</a:t>
            </a:r>
            <a:r>
              <a:rPr lang="en-US" dirty="0"/>
              <a:t> between 9:00 – 10:00 am</a:t>
            </a:r>
          </a:p>
          <a:p>
            <a:pPr lvl="1"/>
            <a:r>
              <a:rPr lang="en-US" dirty="0"/>
              <a:t>Probability of bus arrives before 9:30 am with uniform distribution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ECE169B-E1FB-C404-235D-183636457672}"/>
              </a:ext>
            </a:extLst>
          </p:cNvPr>
          <p:cNvSpPr/>
          <p:nvPr/>
        </p:nvSpPr>
        <p:spPr>
          <a:xfrm>
            <a:off x="6248400" y="1828800"/>
            <a:ext cx="6858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8FFA980-CDB3-468D-EA3C-CB1E578A8D05}"/>
              </a:ext>
            </a:extLst>
          </p:cNvPr>
          <p:cNvSpPr/>
          <p:nvPr/>
        </p:nvSpPr>
        <p:spPr>
          <a:xfrm>
            <a:off x="7467600" y="1828800"/>
            <a:ext cx="685800" cy="6096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0F76496-7B0E-8C67-09B0-CB158F0B9984}"/>
              </a:ext>
            </a:extLst>
          </p:cNvPr>
          <p:cNvSpPr/>
          <p:nvPr/>
        </p:nvSpPr>
        <p:spPr>
          <a:xfrm>
            <a:off x="6858000" y="5334000"/>
            <a:ext cx="2667000" cy="457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DF36F4-46B8-4858-B26B-7C1C62539983}"/>
              </a:ext>
            </a:extLst>
          </p:cNvPr>
          <p:cNvSpPr/>
          <p:nvPr/>
        </p:nvSpPr>
        <p:spPr>
          <a:xfrm>
            <a:off x="6858000" y="5334000"/>
            <a:ext cx="1371600" cy="4572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D05808-AABC-9702-B3C1-C824F8DE880F}"/>
              </a:ext>
            </a:extLst>
          </p:cNvPr>
          <p:cNvSpPr txBox="1"/>
          <p:nvPr/>
        </p:nvSpPr>
        <p:spPr>
          <a:xfrm>
            <a:off x="6553200" y="591343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9:00 am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5975314-321D-5AC3-B9AF-9CB6850FFFCC}"/>
              </a:ext>
            </a:extLst>
          </p:cNvPr>
          <p:cNvSpPr txBox="1"/>
          <p:nvPr/>
        </p:nvSpPr>
        <p:spPr>
          <a:xfrm>
            <a:off x="9220200" y="591343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10:00 am</a:t>
            </a:r>
          </a:p>
        </p:txBody>
      </p:sp>
      <p:pic>
        <p:nvPicPr>
          <p:cNvPr id="5" name="Graphic 4" descr="Question Mark with solid fill">
            <a:extLst>
              <a:ext uri="{FF2B5EF4-FFF2-40B4-BE49-F238E27FC236}">
                <a16:creationId xmlns:a16="http://schemas.microsoft.com/office/drawing/2014/main" id="{D67623A1-9F95-BE44-B216-2853203B8D3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53600" y="4495800"/>
            <a:ext cx="609600" cy="609600"/>
          </a:xfrm>
          <a:prstGeom prst="rect">
            <a:avLst/>
          </a:prstGeom>
        </p:spPr>
      </p:pic>
      <p:pic>
        <p:nvPicPr>
          <p:cNvPr id="6" name="Graphic 5" descr="Question Mark with solid fill">
            <a:extLst>
              <a:ext uri="{FF2B5EF4-FFF2-40B4-BE49-F238E27FC236}">
                <a16:creationId xmlns:a16="http://schemas.microsoft.com/office/drawing/2014/main" id="{288B68DB-A3B9-4B2B-EBDC-4977EC56671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0" y="262096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340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238ED-4C52-2C52-D103-DF67A24B3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7F2AE1-7FC9-F478-D40B-2E334C4DA9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Random experiment: fair coin flip</a:t>
            </a:r>
          </a:p>
          <a:p>
            <a:pPr marL="457200" lvl="1" indent="0">
              <a:buNone/>
            </a:pPr>
            <a:r>
              <a:rPr lang="en-US" dirty="0"/>
              <a:t>           Sample Space                Random variable                        Probability</a:t>
            </a:r>
          </a:p>
          <a:p>
            <a:endParaRPr lang="en-US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random variable X is a </a:t>
            </a:r>
            <a:r>
              <a:rPr lang="en-US" dirty="0">
                <a:solidFill>
                  <a:srgbClr val="C00000"/>
                </a:solidFill>
              </a:rPr>
              <a:t>function </a:t>
            </a:r>
            <a:r>
              <a:rPr lang="en-US" dirty="0"/>
              <a:t>that assigns real values to outcomes of a random experiment. </a:t>
            </a:r>
          </a:p>
          <a:p>
            <a:pPr marL="0" indent="0">
              <a:buNone/>
            </a:pPr>
            <a:r>
              <a:rPr lang="en-US" dirty="0"/>
              <a:t>X: the number of heads in the outcomes.</a:t>
            </a:r>
          </a:p>
        </p:txBody>
      </p:sp>
      <p:sp>
        <p:nvSpPr>
          <p:cNvPr id="7" name="Flowchart: Connector 6">
            <a:extLst>
              <a:ext uri="{FF2B5EF4-FFF2-40B4-BE49-F238E27FC236}">
                <a16:creationId xmlns:a16="http://schemas.microsoft.com/office/drawing/2014/main" id="{CB28FE5A-DAA7-197D-3528-40C12B59603B}"/>
              </a:ext>
            </a:extLst>
          </p:cNvPr>
          <p:cNvSpPr/>
          <p:nvPr/>
        </p:nvSpPr>
        <p:spPr>
          <a:xfrm>
            <a:off x="1905000" y="2514600"/>
            <a:ext cx="1828800" cy="24384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Heads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Tails</a:t>
            </a:r>
          </a:p>
        </p:txBody>
      </p:sp>
      <p:sp>
        <p:nvSpPr>
          <p:cNvPr id="8" name="Flowchart: Connector 7">
            <a:extLst>
              <a:ext uri="{FF2B5EF4-FFF2-40B4-BE49-F238E27FC236}">
                <a16:creationId xmlns:a16="http://schemas.microsoft.com/office/drawing/2014/main" id="{4F55D6F0-FA66-FA9E-130B-87D627CD3674}"/>
              </a:ext>
            </a:extLst>
          </p:cNvPr>
          <p:cNvSpPr/>
          <p:nvPr/>
        </p:nvSpPr>
        <p:spPr>
          <a:xfrm>
            <a:off x="4888319" y="2503967"/>
            <a:ext cx="1828800" cy="24384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1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0</a:t>
            </a:r>
          </a:p>
        </p:txBody>
      </p:sp>
      <p:sp>
        <p:nvSpPr>
          <p:cNvPr id="9" name="Flowchart: Connector 8">
            <a:extLst>
              <a:ext uri="{FF2B5EF4-FFF2-40B4-BE49-F238E27FC236}">
                <a16:creationId xmlns:a16="http://schemas.microsoft.com/office/drawing/2014/main" id="{BE0D9A0C-5A8E-6B3F-B110-79D1A2008A3D}"/>
              </a:ext>
            </a:extLst>
          </p:cNvPr>
          <p:cNvSpPr/>
          <p:nvPr/>
        </p:nvSpPr>
        <p:spPr>
          <a:xfrm>
            <a:off x="7871638" y="2534075"/>
            <a:ext cx="1828800" cy="2438400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1/2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1F313B84-603E-4ECE-501F-54ADF2F662E2}"/>
              </a:ext>
            </a:extLst>
          </p:cNvPr>
          <p:cNvCxnSpPr/>
          <p:nvPr/>
        </p:nvCxnSpPr>
        <p:spPr>
          <a:xfrm>
            <a:off x="3276600" y="3429000"/>
            <a:ext cx="1828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B437937-6AB3-32CD-E151-FE1D45EECF45}"/>
              </a:ext>
            </a:extLst>
          </p:cNvPr>
          <p:cNvCxnSpPr/>
          <p:nvPr/>
        </p:nvCxnSpPr>
        <p:spPr>
          <a:xfrm>
            <a:off x="3276600" y="4038600"/>
            <a:ext cx="1828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3119BC7-15A7-2A17-EB3A-C851159F21EA}"/>
              </a:ext>
            </a:extLst>
          </p:cNvPr>
          <p:cNvCxnSpPr>
            <a:cxnSpLocks/>
          </p:cNvCxnSpPr>
          <p:nvPr/>
        </p:nvCxnSpPr>
        <p:spPr>
          <a:xfrm>
            <a:off x="6312195" y="3429000"/>
            <a:ext cx="182880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AD966CD-2C7A-BF39-2F84-E060A60C957B}"/>
              </a:ext>
            </a:extLst>
          </p:cNvPr>
          <p:cNvCxnSpPr>
            <a:cxnSpLocks/>
          </p:cNvCxnSpPr>
          <p:nvPr/>
        </p:nvCxnSpPr>
        <p:spPr>
          <a:xfrm flipV="1">
            <a:off x="6248400" y="3833019"/>
            <a:ext cx="1905000" cy="2215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1117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CCB50-8361-64A1-8983-91740AE999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Distributions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DC199-FB00-A86E-673C-39C8248D3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Probability mass functions (PMFs): a probability distribution over </a:t>
            </a:r>
            <a:r>
              <a:rPr lang="en-US" dirty="0">
                <a:solidFill>
                  <a:srgbClr val="C00000"/>
                </a:solidFill>
              </a:rPr>
              <a:t>discrete variables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Fair coin flips</a:t>
            </a:r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8"/>
              </a:rPr>
              <a:t>Bernoulli</a:t>
            </a:r>
            <a:r>
              <a:rPr lang="en-US" b="0" i="0" dirty="0">
                <a:effectLst/>
                <a:highlight>
                  <a:srgbClr val="FFFFFF"/>
                </a:highlight>
                <a:latin typeface="ff8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8"/>
              </a:rPr>
              <a:t>distribution</a:t>
            </a:r>
            <a:endParaRPr lang="en-US" dirty="0"/>
          </a:p>
          <a:p>
            <a:endParaRPr lang="en-US" dirty="0"/>
          </a:p>
          <a:p>
            <a:r>
              <a:rPr lang="en-US" dirty="0"/>
              <a:t>Probability density functions (PDFs): a probability distribution over continuous variables.</a:t>
            </a:r>
          </a:p>
          <a:p>
            <a:pPr lvl="1"/>
            <a:r>
              <a:rPr lang="en-US" dirty="0"/>
              <a:t>Bus arrival</a:t>
            </a:r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c"/>
              </a:rPr>
              <a:t>Gaussian</a:t>
            </a:r>
            <a:r>
              <a:rPr lang="en-US" b="0" i="0" dirty="0">
                <a:effectLst/>
                <a:highlight>
                  <a:srgbClr val="FFFFFF"/>
                </a:highlight>
                <a:latin typeface="ffc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c"/>
              </a:rPr>
              <a:t>Distribution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207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306AE-1C5C-234A-5C6D-0FB2C02B6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Bernoulli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DE70A-1A1A-4EDA-A885-EF50FD624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48947"/>
            <a:ext cx="10972800" cy="4983163"/>
          </a:xfrm>
        </p:spPr>
        <p:txBody>
          <a:bodyPr/>
          <a:lstStyle/>
          <a:p>
            <a:r>
              <a:rPr lang="en-US" dirty="0"/>
              <a:t>The Bernoulli distribution is a distribution over </a:t>
            </a:r>
            <a:r>
              <a:rPr lang="en-US" dirty="0">
                <a:solidFill>
                  <a:srgbClr val="C00000"/>
                </a:solidFill>
              </a:rPr>
              <a:t>a single binary random variable.</a:t>
            </a:r>
            <a:r>
              <a:rPr lang="en-US" dirty="0"/>
              <a:t> </a:t>
            </a:r>
          </a:p>
          <a:p>
            <a:r>
              <a:rPr lang="en-US" dirty="0"/>
              <a:t>Controlled by a single parameter </a:t>
            </a:r>
            <a:r>
              <a:rPr lang="el-GR" dirty="0">
                <a:latin typeface="Cambria Math" panose="02040503050406030204" pitchFamily="18" charset="0"/>
              </a:rPr>
              <a:t>ϕ∈[0,1]</a:t>
            </a:r>
            <a:endParaRPr lang="en-US" dirty="0">
              <a:latin typeface="Cambria Math" panose="02040503050406030204" pitchFamily="18" charset="0"/>
            </a:endParaRPr>
          </a:p>
          <a:p>
            <a:r>
              <a:rPr lang="en-US" dirty="0">
                <a:latin typeface="Cambria Math" panose="02040503050406030204" pitchFamily="18" charset="0"/>
              </a:rPr>
              <a:t>P(X=1)=</a:t>
            </a:r>
            <a:r>
              <a:rPr lang="el-GR" dirty="0">
                <a:latin typeface="Cambria Math" panose="02040503050406030204" pitchFamily="18" charset="0"/>
              </a:rPr>
              <a:t>ϕ</a:t>
            </a:r>
            <a:endParaRPr lang="en-US" dirty="0">
              <a:latin typeface="Cambria Math" panose="02040503050406030204" pitchFamily="18" charset="0"/>
            </a:endParaRPr>
          </a:p>
          <a:p>
            <a:r>
              <a:rPr lang="en-US" dirty="0">
                <a:latin typeface="Cambria Math" panose="02040503050406030204" pitchFamily="18" charset="0"/>
              </a:rPr>
              <a:t>P(X=0)=1−</a:t>
            </a:r>
            <a:r>
              <a:rPr lang="el-GR" dirty="0">
                <a:latin typeface="Cambria Math" panose="02040503050406030204" pitchFamily="18" charset="0"/>
              </a:rPr>
              <a:t>ϕ</a:t>
            </a:r>
            <a:endParaRPr lang="en-US" dirty="0">
              <a:latin typeface="Cambria Math" panose="02040503050406030204" pitchFamily="18" charset="0"/>
            </a:endParaRPr>
          </a:p>
          <a:p>
            <a:endParaRPr lang="en-US" dirty="0">
              <a:latin typeface="Cambria Math" panose="02040503050406030204" pitchFamily="18" charset="0"/>
            </a:endParaRPr>
          </a:p>
          <a:p>
            <a:endParaRPr lang="en-US" dirty="0">
              <a:latin typeface="Cambria Math" panose="02040503050406030204" pitchFamily="18" charset="0"/>
            </a:endParaRP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6AEE6136-A395-CC62-9046-2BA1F85EBDB1}"/>
              </a:ext>
            </a:extLst>
          </p:cNvPr>
          <p:cNvSpPr/>
          <p:nvPr/>
        </p:nvSpPr>
        <p:spPr>
          <a:xfrm>
            <a:off x="1799844" y="3949308"/>
            <a:ext cx="1676400" cy="2182802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Heads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Tails</a:t>
            </a:r>
          </a:p>
        </p:txBody>
      </p:sp>
      <p:sp>
        <p:nvSpPr>
          <p:cNvPr id="5" name="Flowchart: Connector 4">
            <a:extLst>
              <a:ext uri="{FF2B5EF4-FFF2-40B4-BE49-F238E27FC236}">
                <a16:creationId xmlns:a16="http://schemas.microsoft.com/office/drawing/2014/main" id="{8D9BF8DA-C6B4-A7A0-2488-8B586DE3E5F5}"/>
              </a:ext>
            </a:extLst>
          </p:cNvPr>
          <p:cNvSpPr/>
          <p:nvPr/>
        </p:nvSpPr>
        <p:spPr>
          <a:xfrm>
            <a:off x="5029200" y="3886200"/>
            <a:ext cx="1676400" cy="2309019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 1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0</a:t>
            </a:r>
          </a:p>
        </p:txBody>
      </p:sp>
      <p:sp>
        <p:nvSpPr>
          <p:cNvPr id="6" name="Flowchart: Connector 5">
            <a:extLst>
              <a:ext uri="{FF2B5EF4-FFF2-40B4-BE49-F238E27FC236}">
                <a16:creationId xmlns:a16="http://schemas.microsoft.com/office/drawing/2014/main" id="{918B91DF-58AF-0C03-F09C-CCCA3823686B}"/>
              </a:ext>
            </a:extLst>
          </p:cNvPr>
          <p:cNvSpPr/>
          <p:nvPr/>
        </p:nvSpPr>
        <p:spPr>
          <a:xfrm>
            <a:off x="8229600" y="3886200"/>
            <a:ext cx="1676400" cy="2309019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1/2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68C0E77-9442-EC53-628B-9FE3ECF9D70F}"/>
              </a:ext>
            </a:extLst>
          </p:cNvPr>
          <p:cNvCxnSpPr/>
          <p:nvPr/>
        </p:nvCxnSpPr>
        <p:spPr>
          <a:xfrm>
            <a:off x="3352800" y="4800600"/>
            <a:ext cx="1828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C310160-D401-030E-98B9-E7326198D6D2}"/>
              </a:ext>
            </a:extLst>
          </p:cNvPr>
          <p:cNvCxnSpPr/>
          <p:nvPr/>
        </p:nvCxnSpPr>
        <p:spPr>
          <a:xfrm>
            <a:off x="3352800" y="5410200"/>
            <a:ext cx="18288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C6B9658-F060-3380-64DC-B2DACD85755A}"/>
              </a:ext>
            </a:extLst>
          </p:cNvPr>
          <p:cNvCxnSpPr>
            <a:cxnSpLocks/>
          </p:cNvCxnSpPr>
          <p:nvPr/>
        </p:nvCxnSpPr>
        <p:spPr>
          <a:xfrm>
            <a:off x="6477000" y="4724400"/>
            <a:ext cx="1905000" cy="228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83C7060-063B-800A-89E0-0899072C32BD}"/>
              </a:ext>
            </a:extLst>
          </p:cNvPr>
          <p:cNvCxnSpPr>
            <a:cxnSpLocks/>
          </p:cNvCxnSpPr>
          <p:nvPr/>
        </p:nvCxnSpPr>
        <p:spPr>
          <a:xfrm flipV="1">
            <a:off x="6438900" y="5181600"/>
            <a:ext cx="194310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8547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406DA-8DBA-8E6E-777D-6A6D19E7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c"/>
              </a:rPr>
              <a:t>Gaussian</a:t>
            </a:r>
            <a:r>
              <a:rPr lang="en-US" b="0" i="0" dirty="0">
                <a:effectLst/>
                <a:highlight>
                  <a:srgbClr val="FFFFFF"/>
                </a:highlight>
                <a:latin typeface="ffc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c"/>
              </a:rPr>
              <a:t>Distribution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F73E3-BD0B-2E9F-ADB3-598B60DBCB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7418"/>
            <a:ext cx="10972800" cy="4983163"/>
          </a:xfrm>
        </p:spPr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c"/>
              </a:rPr>
              <a:t>Gaussian</a:t>
            </a:r>
            <a:r>
              <a:rPr lang="en-US" b="0" i="0" dirty="0">
                <a:effectLst/>
                <a:highlight>
                  <a:srgbClr val="FFFFFF"/>
                </a:highlight>
                <a:latin typeface="ffc"/>
              </a:rPr>
              <a:t> </a:t>
            </a:r>
            <a:r>
              <a:rPr lang="en-US" b="0" i="0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ffc"/>
              </a:rPr>
              <a:t>Distribution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42240D-7C07-F7F2-05AC-50BB6EBE24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371600"/>
            <a:ext cx="5638800" cy="1050516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60468A5C-7DC5-49CD-93C8-3DDE1B45C2E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0400" y="2667000"/>
            <a:ext cx="5791200" cy="369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2892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70B1C-E990-1D99-EFA8-C88E911C49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FF8AFE-BFB2-D756-6CDB-BA318E23B42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l"/>
                <a:r>
                  <a:rPr lang="en-US" dirty="0"/>
                  <a:t>The probability of an event occurring given that another event has already occurred. </a:t>
                </a:r>
              </a:p>
              <a:p>
                <a:r>
                  <a:rPr lang="en-US" dirty="0">
                    <a:solidFill>
                      <a:schemeClr val="tx1"/>
                    </a:solidFill>
                  </a:rPr>
                  <a:t>We denote the conditional probability that </a:t>
                </a:r>
                <a:r>
                  <a:rPr lang="en-US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(Y =y) </a:t>
                </a:r>
                <a:r>
                  <a:rPr lang="en-US" dirty="0">
                    <a:solidFill>
                      <a:schemeClr val="tx1"/>
                    </a:solidFill>
                  </a:rPr>
                  <a:t>given </a:t>
                </a:r>
                <a:r>
                  <a:rPr lang="en-US" dirty="0">
                    <a:solidFill>
                      <a:schemeClr val="tx1"/>
                    </a:solidFill>
                    <a:latin typeface="Cambria Math" panose="02040503050406030204" pitchFamily="18" charset="0"/>
                  </a:rPr>
                  <a:t>(X =x) </a:t>
                </a:r>
                <a:r>
                  <a:rPr lang="en-US" dirty="0">
                    <a:solidFill>
                      <a:schemeClr val="tx1"/>
                    </a:solidFill>
                  </a:rPr>
                  <a:t>as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lang="en-US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begChr m:val=""/>
                            <m:endChr m:val="|"/>
                            <m:ctrlPr>
                              <a:rPr lang="en-US" i="1" dirty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dirty="0">
                                <a:latin typeface="Cambria Math" panose="02040503050406030204" pitchFamily="18" charset="0"/>
                              </a:rPr>
                              <m:t>y</m:t>
                            </m:r>
                          </m:e>
                        </m:d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n-US" dirty="0"/>
                          <m:t>x</m:t>
                        </m:r>
                      </m:e>
                    </m:d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. This conditional probability can be computed with the formula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lang="en-US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d>
                            <m:dPr>
                              <m:begChr m:val=""/>
                              <m:endChr m:val="|"/>
                              <m:ctrlPr>
                                <a:rPr lang="en-US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dirty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</m:d>
                          <m:r>
                            <m:rPr>
                              <m:sty m:val="p"/>
                            </m:rPr>
                            <a:rPr lang="en-US" b="0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i="0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b="0" i="1" dirty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  <m:r>
                                <a:rPr lang="en-US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m:rPr>
                                  <m:sty m:val="p"/>
                                </m:rPr>
                                <a:rPr lang="en-US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chemeClr val="tx1"/>
                                  </a:solidFill>
                                </a:rPr>
                                <m:t>x</m:t>
                              </m:r>
                            </m:e>
                          </m:d>
                        </m:num>
                        <m:den>
                          <m:r>
                            <a:rPr lang="en-US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𝑃</m:t>
                          </m:r>
                          <m:d>
                            <m:dPr>
                              <m:ctrlPr>
                                <a:rPr lang="en-US" i="1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  <m:r>
                                <a:rPr lang="en-US" dirty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chemeClr val="tx1"/>
                                  </a:solidFill>
                                </a:rPr>
                                <m:t>x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Two fair coin flips</a:t>
                </a:r>
              </a:p>
              <a:p>
                <a:pPr lvl="1"/>
                <a:r>
                  <a:rPr lang="en-US" dirty="0"/>
                  <a:t>1. The probability that both are heads given the first is head</a:t>
                </a:r>
              </a:p>
              <a:p>
                <a:pPr lvl="1"/>
                <a:r>
                  <a:rPr lang="en-US" dirty="0"/>
                  <a:t>2. The probability that both are heads given at least one is head</a:t>
                </a:r>
              </a:p>
              <a:p>
                <a:pPr marL="0" indent="0">
                  <a:buNone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EFF8AFE-BFB2-D756-6CDB-BA318E23B42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33" t="-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Graphic 3" descr="Question Mark with solid fill">
            <a:extLst>
              <a:ext uri="{FF2B5EF4-FFF2-40B4-BE49-F238E27FC236}">
                <a16:creationId xmlns:a16="http://schemas.microsoft.com/office/drawing/2014/main" id="{ECE78CF9-593D-6873-E4B5-3AD88D3F1961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29000" y="4648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631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3147E-CF99-BA82-0512-A26586E4E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371300-E457-9BCD-4E3C-3996313D86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Outcomes: {HH, HT, TH, TT}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dirty="0"/>
                  <a:t>1. The probability that both are heads given the first is head</a:t>
                </a:r>
              </a:p>
              <a:p>
                <a:pPr lvl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HH</m:t>
                        </m:r>
                      </m:e>
                    </m:d>
                    <m: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 2 </m:t>
                        </m:r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HH</m:t>
                        </m:r>
                      </m:e>
                    </m:d>
                  </m:oMath>
                </a14:m>
                <a:r>
                  <a:rPr lang="en-US" dirty="0"/>
                  <a:t>/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HT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HH</m:t>
                        </m:r>
                      </m:e>
                    </m:d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2 </m:t>
                        </m:r>
                      </m:den>
                    </m:f>
                  </m:oMath>
                </a14:m>
                <a:r>
                  <a:rPr lang="en-US" dirty="0"/>
                  <a:t> .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2. The probability that both are heads given at least one is head</a:t>
                </a:r>
              </a:p>
              <a:p>
                <a:pPr lvl="1"/>
                <a:r>
                  <a:rPr lang="en-US" dirty="0"/>
                  <a:t>2.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US" b="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T</m:t>
                        </m:r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TH</m:t>
                        </m:r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 panose="02040503050406030204" pitchFamily="18" charset="0"/>
                          </a:rPr>
                          <m:t>HH</m:t>
                        </m:r>
                      </m:e>
                    </m:d>
                    <m:r>
                      <a:rPr lang="en-US" dirty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 4 </m:t>
                        </m:r>
                      </m:den>
                    </m:f>
                  </m:oMath>
                </a14:m>
                <a:r>
                  <a:rPr lang="en-US" dirty="0"/>
                  <a:t> 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HH</m:t>
                        </m:r>
                      </m:e>
                    </m:d>
                  </m:oMath>
                </a14:m>
                <a:r>
                  <a:rPr lang="en-US" dirty="0"/>
                  <a:t>/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dirty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HT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dirty="0">
                            <a:latin typeface="Cambria Math" panose="02040503050406030204" pitchFamily="18" charset="0"/>
                          </a:rPr>
                          <m:t>HH</m:t>
                        </m:r>
                      </m:e>
                    </m:d>
                    <m:r>
                      <a:rPr lang="en-US" b="0" i="0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dirty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dirty="0" smtClean="0">
                            <a:latin typeface="Cambria Math" panose="02040503050406030204" pitchFamily="18" charset="0"/>
                          </a:rPr>
                          <m:t> 3</m:t>
                        </m:r>
                        <m:r>
                          <a:rPr lang="en-US" dirty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en-US" dirty="0"/>
                  <a:t> 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3371300-E457-9BCD-4E3C-3996313D86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00" t="-9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8678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9B68E1AA-0303-90D5-7667-9B28AB0BF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1143000"/>
          </a:xfrm>
        </p:spPr>
        <p:txBody>
          <a:bodyPr/>
          <a:lstStyle/>
          <a:p>
            <a:r>
              <a:rPr lang="en-US" dirty="0"/>
              <a:t>Conditional Probability in LLMs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018747F-4537-C6B5-BB3B-FDACBC1D4E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/>
          <a:lstStyle/>
          <a:p>
            <a:r>
              <a:rPr lang="en-US" dirty="0"/>
              <a:t>The capital of France is ___</a:t>
            </a:r>
          </a:p>
          <a:p>
            <a:endParaRPr lang="en-US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3123FA8E-D63A-0F6C-F7AA-EBA9C5AA2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/>
          <a:lstStyle/>
          <a:p>
            <a:r>
              <a:rPr lang="en-US" dirty="0"/>
              <a:t>conditional probability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6C1B3-B3AB-FDF3-C855-AE7928E0EE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>
            <a:normAutofit fontScale="92500"/>
          </a:bodyPr>
          <a:lstStyle/>
          <a:p>
            <a:r>
              <a:rPr lang="en-US" sz="2600" dirty="0">
                <a:latin typeface="Cambria Math" panose="02040503050406030204" pitchFamily="18" charset="0"/>
              </a:rPr>
              <a:t>P(</a:t>
            </a:r>
            <a:r>
              <a:rPr lang="en-US" sz="2600" dirty="0" err="1">
                <a:latin typeface="Cambria Math" panose="02040503050406030204" pitchFamily="18" charset="0"/>
              </a:rPr>
              <a:t>xt</a:t>
            </a:r>
            <a:r>
              <a:rPr lang="en-US" sz="2600" dirty="0">
                <a:latin typeface="Cambria Math" panose="02040503050406030204" pitchFamily="18" charset="0"/>
              </a:rPr>
              <a:t>​∣x1​,…,xt−1​)</a:t>
            </a:r>
          </a:p>
          <a:p>
            <a:r>
              <a:rPr lang="en-US" dirty="0"/>
              <a:t>Conditional probability is not merely a textbook concept. It is the basic mechanism behind modern language models.</a:t>
            </a:r>
          </a:p>
          <a:p>
            <a:r>
              <a:rPr lang="en-US" dirty="0"/>
              <a:t>Suppose an AI assigns 70% probability to answer A and 30% to answer B. Does this mean answer A is correct?</a:t>
            </a:r>
          </a:p>
          <a:p>
            <a:pPr lvl="1"/>
            <a:r>
              <a:rPr lang="en-US" dirty="0"/>
              <a:t>GPT may assign high probability to a citation that looks academically plausible, even when the paper does not exist.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9D0FBF1-9DC1-27C7-251D-029FB59938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620676"/>
              </p:ext>
            </p:extLst>
          </p:nvPr>
        </p:nvGraphicFramePr>
        <p:xfrm>
          <a:off x="609600" y="2184416"/>
          <a:ext cx="5386918" cy="3932209"/>
        </p:xfrm>
        <a:graphic>
          <a:graphicData uri="http://schemas.openxmlformats.org/drawingml/2006/table">
            <a:tbl>
              <a:tblPr firstRow="1" bandRow="1">
                <a:solidFill>
                  <a:schemeClr val="bg1">
                    <a:lumMod val="95000"/>
                  </a:schemeClr>
                </a:solidFill>
              </a:tblPr>
              <a:tblGrid>
                <a:gridCol w="2680558">
                  <a:extLst>
                    <a:ext uri="{9D8B030D-6E8A-4147-A177-3AD203B41FA5}">
                      <a16:colId xmlns:a16="http://schemas.microsoft.com/office/drawing/2014/main" val="1458886262"/>
                    </a:ext>
                  </a:extLst>
                </a:gridCol>
                <a:gridCol w="2706360">
                  <a:extLst>
                    <a:ext uri="{9D8B030D-6E8A-4147-A177-3AD203B41FA5}">
                      <a16:colId xmlns:a16="http://schemas.microsoft.com/office/drawing/2014/main" val="155726532"/>
                    </a:ext>
                  </a:extLst>
                </a:gridCol>
              </a:tblGrid>
              <a:tr h="8855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300" b="1" cap="none" spc="0">
                          <a:solidFill>
                            <a:schemeClr val="tx1"/>
                          </a:solidFill>
                        </a:rPr>
                        <a:t>Next token</a:t>
                      </a:r>
                    </a:p>
                  </a:txBody>
                  <a:tcPr marL="130041" marR="185774" marT="37155" marB="27866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3300" b="1" cap="none" spc="0">
                          <a:solidFill>
                            <a:schemeClr val="tx1"/>
                          </a:solidFill>
                        </a:rPr>
                        <a:t>Probability</a:t>
                      </a:r>
                    </a:p>
                  </a:txBody>
                  <a:tcPr marL="130041" marR="185774" marT="37155" marB="278660" anchor="b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9886862"/>
                  </a:ext>
                </a:extLst>
              </a:tr>
              <a:tr h="7616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 dirty="0">
                          <a:solidFill>
                            <a:schemeClr val="tx1"/>
                          </a:solidFill>
                        </a:rPr>
                        <a:t>Paris</a:t>
                      </a:r>
                    </a:p>
                  </a:txBody>
                  <a:tcPr marL="130041" marR="185774" marT="37155" marB="27866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0.96</a:t>
                      </a:r>
                    </a:p>
                  </a:txBody>
                  <a:tcPr marL="130041" marR="185774" marT="37155" marB="278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38100" cmpd="sng">
                      <a:noFill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104183"/>
                  </a:ext>
                </a:extLst>
              </a:tr>
              <a:tr h="7616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 dirty="0">
                          <a:solidFill>
                            <a:schemeClr val="tx1"/>
                          </a:solidFill>
                        </a:rPr>
                        <a:t>Columbus</a:t>
                      </a:r>
                    </a:p>
                  </a:txBody>
                  <a:tcPr marL="130041" marR="185774" marT="37155" marB="27866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0.02</a:t>
                      </a:r>
                    </a:p>
                  </a:txBody>
                  <a:tcPr marL="130041" marR="185774" marT="37155" marB="278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8208573"/>
                  </a:ext>
                </a:extLst>
              </a:tr>
              <a:tr h="7616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France</a:t>
                      </a:r>
                    </a:p>
                  </a:txBody>
                  <a:tcPr marL="130041" marR="185774" marT="37155" marB="27866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0.01</a:t>
                      </a:r>
                    </a:p>
                  </a:txBody>
                  <a:tcPr marL="130041" marR="185774" marT="37155" marB="278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35236"/>
                  </a:ext>
                </a:extLst>
              </a:tr>
              <a:tr h="76167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other</a:t>
                      </a:r>
                    </a:p>
                  </a:txBody>
                  <a:tcPr marL="130041" marR="185774" marT="37155" marB="27866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buNone/>
                      </a:pPr>
                      <a:r>
                        <a:rPr lang="en-US" sz="2400" cap="none" spc="0" dirty="0">
                          <a:solidFill>
                            <a:schemeClr val="tx1"/>
                          </a:solidFill>
                        </a:rPr>
                        <a:t>0.01</a:t>
                      </a:r>
                    </a:p>
                  </a:txBody>
                  <a:tcPr marL="130041" marR="185774" marT="37155" marB="27866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837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2680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92842</TotalTime>
  <Words>762</Words>
  <Application>Microsoft Office PowerPoint</Application>
  <PresentationFormat>Widescreen</PresentationFormat>
  <Paragraphs>184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ff1d</vt:lpstr>
      <vt:lpstr>ff3</vt:lpstr>
      <vt:lpstr>ff8</vt:lpstr>
      <vt:lpstr>ffc</vt:lpstr>
      <vt:lpstr>Aptos</vt:lpstr>
      <vt:lpstr>Arial</vt:lpstr>
      <vt:lpstr>Calibri</vt:lpstr>
      <vt:lpstr>Cambria Math</vt:lpstr>
      <vt:lpstr>Office Theme</vt:lpstr>
      <vt:lpstr>Probability and Information Theory</vt:lpstr>
      <vt:lpstr>Random Experiments</vt:lpstr>
      <vt:lpstr>Random variables</vt:lpstr>
      <vt:lpstr>Probability Distributions</vt:lpstr>
      <vt:lpstr>Bernoulli distribution</vt:lpstr>
      <vt:lpstr>Gaussian Distribution</vt:lpstr>
      <vt:lpstr>Conditional Probability</vt:lpstr>
      <vt:lpstr>Conditional Probability</vt:lpstr>
      <vt:lpstr>Conditional Probability in LLMs</vt:lpstr>
      <vt:lpstr>Independence of Two Events</vt:lpstr>
      <vt:lpstr>Bayes’ Rule</vt:lpstr>
      <vt:lpstr>Entropy and Information Theory</vt:lpstr>
      <vt:lpstr>Entropy and Information Theory</vt:lpstr>
      <vt:lpstr>Temperature in LLMs</vt:lpstr>
      <vt:lpstr>Kullback-Leibler (KL) divergence</vt:lpstr>
    </vt:vector>
  </TitlesOfParts>
  <Manager/>
  <Company>National Science Foundation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CISE FY2012 Request to Congress</dc:title>
  <dc:subject/>
  <dc:creator>jdonlon@nsf.gov</dc:creator>
  <cp:keywords/>
  <dc:description/>
  <cp:lastModifiedBy>Xue Zheng</cp:lastModifiedBy>
  <cp:revision>2562</cp:revision>
  <cp:lastPrinted>2021-05-07T01:40:58Z</cp:lastPrinted>
  <dcterms:created xsi:type="dcterms:W3CDTF">2011-11-16T22:19:21Z</dcterms:created>
  <dcterms:modified xsi:type="dcterms:W3CDTF">2026-06-18T13:56:39Z</dcterms:modified>
  <cp:category/>
</cp:coreProperties>
</file>